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31"/>
  </p:notesMasterIdLst>
  <p:sldIdLst>
    <p:sldId id="256" r:id="rId2"/>
    <p:sldId id="259" r:id="rId3"/>
    <p:sldId id="261" r:id="rId4"/>
    <p:sldId id="258" r:id="rId5"/>
    <p:sldId id="297" r:id="rId6"/>
    <p:sldId id="260" r:id="rId7"/>
    <p:sldId id="298" r:id="rId8"/>
    <p:sldId id="262" r:id="rId9"/>
    <p:sldId id="264" r:id="rId10"/>
    <p:sldId id="310" r:id="rId11"/>
    <p:sldId id="263" r:id="rId12"/>
    <p:sldId id="317" r:id="rId13"/>
    <p:sldId id="300" r:id="rId14"/>
    <p:sldId id="316" r:id="rId15"/>
    <p:sldId id="311" r:id="rId16"/>
    <p:sldId id="318" r:id="rId17"/>
    <p:sldId id="301" r:id="rId18"/>
    <p:sldId id="312" r:id="rId19"/>
    <p:sldId id="308" r:id="rId20"/>
    <p:sldId id="309" r:id="rId21"/>
    <p:sldId id="313" r:id="rId22"/>
    <p:sldId id="302" r:id="rId23"/>
    <p:sldId id="314" r:id="rId24"/>
    <p:sldId id="315" r:id="rId25"/>
    <p:sldId id="303" r:id="rId26"/>
    <p:sldId id="265" r:id="rId27"/>
    <p:sldId id="304" r:id="rId28"/>
    <p:sldId id="257" r:id="rId29"/>
    <p:sldId id="277" r:id="rId30"/>
  </p:sldIdLst>
  <p:sldSz cx="9144000" cy="5143500" type="screen16x9"/>
  <p:notesSz cx="6858000" cy="9144000"/>
  <p:embeddedFontLst>
    <p:embeddedFont>
      <p:font typeface="Zen Antique" panose="020B0604020202020204" charset="-128"/>
      <p:regular r:id="rId32"/>
    </p:embeddedFont>
    <p:embeddedFont>
      <p:font typeface="Bebas Neue" panose="020B0606020202050201" pitchFamily="34" charset="0"/>
      <p:regular r:id="rId33"/>
    </p:embeddedFont>
    <p:embeddedFont>
      <p:font typeface="Roboto" panose="02000000000000000000" pitchFamily="2" charset="0"/>
      <p:regular r:id="rId34"/>
      <p:bold r:id="rId35"/>
      <p:italic r:id="rId36"/>
      <p:boldItalic r:id="rId37"/>
    </p:embeddedFont>
    <p:embeddedFont>
      <p:font typeface="Roboto Mono" panose="00000009000000000000" pitchFamily="49" charset="0"/>
      <p:regular r:id="rId38"/>
      <p:bold r:id="rId39"/>
      <p:italic r:id="rId40"/>
      <p:boldItalic r:id="rId41"/>
    </p:embeddedFont>
    <p:embeddedFont>
      <p:font typeface="Roboto Mono Medium" panose="00000009000000000000" pitchFamily="49" charset="0"/>
      <p:regular r:id="rId42"/>
      <p:bold r:id="rId43"/>
      <p:italic r:id="rId44"/>
      <p:boldItalic r:id="rId45"/>
    </p:embeddedFont>
    <p:embeddedFont>
      <p:font typeface="Roboto Mono SemiBold" panose="020B060402020202020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2AE965-12F1-4B0A-A488-ABC5CE189C8B}">
  <a:tblStyle styleId="{BE2AE965-12F1-4B0A-A488-ABC5CE189C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38" autoAdjust="0"/>
    <p:restoredTop sz="94418" autoAdjust="0"/>
  </p:normalViewPr>
  <p:slideViewPr>
    <p:cSldViewPr snapToGrid="0">
      <p:cViewPr>
        <p:scale>
          <a:sx n="100" d="100"/>
          <a:sy n="100" d="100"/>
        </p:scale>
        <p:origin x="2496" y="11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" name="Google Shape;23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4042C04E-16F4-0F43-C64B-1921B8B9A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37196FE7-0376-7E5F-E8AB-1707191E02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7171DABD-3C72-0230-B648-F920508A76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5867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682442B5-B39B-1FED-2BA1-95E1EFFE74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9080A591-6555-1CFC-4EC1-91C4C97D81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C10D8A3D-0EAC-8120-55A7-451E9D3070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5942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A1C80C4C-1A3B-A4F8-D3BA-02D57E389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0C29AFCC-D114-5782-367C-5E37A5F99C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99533400-2985-52CC-F2EE-B3C83EFFD1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91019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EC822B03-2AB1-25F7-2FD4-16517C18E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18726B41-9551-E99E-D6A7-AFECE2F32C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56D94DE3-1018-4EF3-4EF2-2A4F52404D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6838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DF78D4AF-12C2-557F-5F91-C29F962E85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04E27E82-4CBE-1B50-82FC-E585129133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7B978802-DF43-6EE5-1F13-996B7706AC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9124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6CD7A553-5BB2-28CE-B5EF-6D3844188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8B81DC2F-77B4-42F3-3E08-38E4BC3A79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E100886F-CCC0-8B6A-0167-EB50068825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80588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76AAAE37-7D10-27AB-E612-00B541F84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A9980F60-1E20-4353-EBF4-0ABE6766F6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73CE36FC-500C-49BC-E20C-7D4DB213FC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060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2BFF96F5-6E7F-0BF8-0AD5-5E49A12E5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3E9F976C-8231-9C00-864E-C7D775AFD4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282000DD-87DE-D76A-AB42-C7878DD4D8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13595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3DBAD3E2-B429-0A90-7E40-88F175E18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66116E03-A58D-A8A7-6598-9DBD33F7A5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14033D96-980D-AF1A-551D-2CABE0A0E7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4744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f463f165c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f463f165c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115FCC33-C243-2589-ADB9-03333D1BBF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30EA35CB-803D-9C49-3F95-89D1DCD44B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4BCE544C-E452-F4F5-9B22-FAB3C62DFD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9478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5ECB6971-5DC1-1C9A-CA92-69E205DFEB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0FAFFA8A-0C77-8EA1-25EE-A9CF06F497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D40970B3-7E95-64AD-ABFA-A735B4A4FA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36358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0286EA8C-D1DF-3C0B-9D02-AF171B97A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71D63373-07CD-D413-666F-622E15804F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2F8C7152-EF4B-EF0B-4966-C7978AD3A8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3591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>
          <a:extLst>
            <a:ext uri="{FF2B5EF4-FFF2-40B4-BE49-F238E27FC236}">
              <a16:creationId xmlns:a16="http://schemas.microsoft.com/office/drawing/2014/main" id="{F07C3BC0-B22A-FE18-2C63-AC9ABD7D6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>
            <a:extLst>
              <a:ext uri="{FF2B5EF4-FFF2-40B4-BE49-F238E27FC236}">
                <a16:creationId xmlns:a16="http://schemas.microsoft.com/office/drawing/2014/main" id="{B9A9E413-78BB-0F9B-2277-4565C4E521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>
            <a:extLst>
              <a:ext uri="{FF2B5EF4-FFF2-40B4-BE49-F238E27FC236}">
                <a16:creationId xmlns:a16="http://schemas.microsoft.com/office/drawing/2014/main" id="{019BC058-9539-6991-01DA-60D68BD97A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61400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5982955F-BA03-B8DF-D9EB-DBA1C22A8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5EF89C31-583F-7AE6-DEB3-DB52DC7D43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98F80399-4636-69B9-CB45-DCA399058B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32587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DD1A0B0A-F361-FE04-3338-E61C7CAC6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1C4E9532-6A82-1B8B-C54B-1D61873969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00DE1AE5-1D95-CC86-C500-8FF7565DC8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9072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g14807ab4593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3" name="Google Shape;2523;g14807ab4593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FFDAE07E-5FDF-DA16-376A-68B01C68D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D52B4D0C-50B2-6971-1E0B-69B0C13015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B5227D98-1662-1296-3AE1-5F36AF2328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8701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" name="Google Shape;2317;g13bad4022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" name="Google Shape;2318;g13bad4022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5" name="Google Shape;2825;g13bad402257_0_230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6" name="Google Shape;2826;g13bad402257_0_230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E24CFFBA-53E1-E01C-EF15-824FDD523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01AF766A-918D-F16A-854E-E7B3401CDE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400624AB-0133-F95B-88DE-34C449F347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534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" name="Google Shape;2351;g13bad40225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2" name="Google Shape;2352;g13bad40225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4ECB0D70-8D42-2144-96C0-3DDEC0EE8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F4CD85EB-2B8E-A917-2BC0-19A6A0F939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8951E766-0C90-41C1-7AAB-1FB1F1DC2B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5162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g13b99f811a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8" name="Google Shape;2508;g13b99f811a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"/>
          <p:cNvSpPr txBox="1">
            <a:spLocks noGrp="1"/>
          </p:cNvSpPr>
          <p:nvPr>
            <p:ph type="title"/>
          </p:nvPr>
        </p:nvSpPr>
        <p:spPr>
          <a:xfrm>
            <a:off x="709606" y="2763975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4" name="Google Shape;224;p3"/>
          <p:cNvSpPr txBox="1">
            <a:spLocks noGrp="1"/>
          </p:cNvSpPr>
          <p:nvPr>
            <p:ph type="title" idx="2" hasCustomPrompt="1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5" name="Google Shape;225;p3"/>
          <p:cNvSpPr>
            <a:spLocks noGrp="1"/>
          </p:cNvSpPr>
          <p:nvPr>
            <p:ph type="pic" idx="3"/>
          </p:nvPr>
        </p:nvSpPr>
        <p:spPr>
          <a:xfrm>
            <a:off x="5796194" y="819150"/>
            <a:ext cx="2638200" cy="35052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226" name="Google Shape;226;p3"/>
          <p:cNvGrpSpPr/>
          <p:nvPr/>
        </p:nvGrpSpPr>
        <p:grpSpPr>
          <a:xfrm flipH="1">
            <a:off x="-7" y="4095759"/>
            <a:ext cx="2638315" cy="4402295"/>
            <a:chOff x="238125" y="1025750"/>
            <a:chExt cx="844450" cy="1409050"/>
          </a:xfrm>
        </p:grpSpPr>
        <p:sp>
          <p:nvSpPr>
            <p:cNvPr id="227" name="Google Shape;227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3"/>
          <p:cNvGrpSpPr/>
          <p:nvPr/>
        </p:nvGrpSpPr>
        <p:grpSpPr>
          <a:xfrm flipH="1">
            <a:off x="8515343" y="3162309"/>
            <a:ext cx="2638315" cy="4402295"/>
            <a:chOff x="238125" y="1025750"/>
            <a:chExt cx="844450" cy="1409050"/>
          </a:xfrm>
        </p:grpSpPr>
        <p:sp>
          <p:nvSpPr>
            <p:cNvPr id="278" name="Google Shape;278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8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18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498" name="Google Shape;1498;p18"/>
          <p:cNvSpPr txBox="1">
            <a:spLocks noGrp="1"/>
          </p:cNvSpPr>
          <p:nvPr>
            <p:ph type="subTitle" idx="1"/>
          </p:nvPr>
        </p:nvSpPr>
        <p:spPr>
          <a:xfrm flipH="1">
            <a:off x="1365994" y="2173825"/>
            <a:ext cx="3463800" cy="17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499" name="Google Shape;1499;p18"/>
          <p:cNvSpPr>
            <a:spLocks noGrp="1"/>
          </p:cNvSpPr>
          <p:nvPr>
            <p:ph type="pic" idx="2"/>
          </p:nvPr>
        </p:nvSpPr>
        <p:spPr>
          <a:xfrm>
            <a:off x="5415806" y="1521925"/>
            <a:ext cx="2362200" cy="3083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1500" name="Google Shape;1500;p18"/>
          <p:cNvGrpSpPr/>
          <p:nvPr/>
        </p:nvGrpSpPr>
        <p:grpSpPr>
          <a:xfrm rot="5400000">
            <a:off x="-2521636" y="2468559"/>
            <a:ext cx="3689134" cy="3227984"/>
            <a:chOff x="1067625" y="-1658125"/>
            <a:chExt cx="2887550" cy="2526600"/>
          </a:xfrm>
        </p:grpSpPr>
        <p:sp>
          <p:nvSpPr>
            <p:cNvPr id="1501" name="Google Shape;1501;p1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" name="Google Shape;1507;p18"/>
          <p:cNvGrpSpPr/>
          <p:nvPr/>
        </p:nvGrpSpPr>
        <p:grpSpPr>
          <a:xfrm>
            <a:off x="8682043" y="785658"/>
            <a:ext cx="2638315" cy="4402295"/>
            <a:chOff x="238125" y="1025750"/>
            <a:chExt cx="844450" cy="1409050"/>
          </a:xfrm>
        </p:grpSpPr>
        <p:sp>
          <p:nvSpPr>
            <p:cNvPr id="1508" name="Google Shape;1508;p1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19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560" name="Google Shape;1560;p19"/>
          <p:cNvSpPr txBox="1">
            <a:spLocks noGrp="1"/>
          </p:cNvSpPr>
          <p:nvPr>
            <p:ph type="subTitle" idx="1"/>
          </p:nvPr>
        </p:nvSpPr>
        <p:spPr>
          <a:xfrm>
            <a:off x="721500" y="2356525"/>
            <a:ext cx="2343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61" name="Google Shape;1561;p19"/>
          <p:cNvSpPr txBox="1">
            <a:spLocks noGrp="1"/>
          </p:cNvSpPr>
          <p:nvPr>
            <p:ph type="subTitle" idx="2"/>
          </p:nvPr>
        </p:nvSpPr>
        <p:spPr>
          <a:xfrm>
            <a:off x="720000" y="2725894"/>
            <a:ext cx="2346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2" name="Google Shape;1562;p19"/>
          <p:cNvSpPr txBox="1">
            <a:spLocks noGrp="1"/>
          </p:cNvSpPr>
          <p:nvPr>
            <p:ph type="subTitle" idx="3"/>
          </p:nvPr>
        </p:nvSpPr>
        <p:spPr>
          <a:xfrm>
            <a:off x="3402000" y="2018081"/>
            <a:ext cx="2343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3" name="Google Shape;1563;p19"/>
          <p:cNvSpPr txBox="1">
            <a:spLocks noGrp="1"/>
          </p:cNvSpPr>
          <p:nvPr>
            <p:ph type="subTitle" idx="4"/>
          </p:nvPr>
        </p:nvSpPr>
        <p:spPr>
          <a:xfrm>
            <a:off x="6081000" y="2725900"/>
            <a:ext cx="2343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4" name="Google Shape;1564;p19"/>
          <p:cNvSpPr txBox="1">
            <a:spLocks noGrp="1"/>
          </p:cNvSpPr>
          <p:nvPr>
            <p:ph type="subTitle" idx="5"/>
          </p:nvPr>
        </p:nvSpPr>
        <p:spPr>
          <a:xfrm>
            <a:off x="3402061" y="1648719"/>
            <a:ext cx="2343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65" name="Google Shape;1565;p19"/>
          <p:cNvSpPr txBox="1">
            <a:spLocks noGrp="1"/>
          </p:cNvSpPr>
          <p:nvPr>
            <p:ph type="subTitle" idx="6"/>
          </p:nvPr>
        </p:nvSpPr>
        <p:spPr>
          <a:xfrm>
            <a:off x="6081001" y="2356525"/>
            <a:ext cx="2343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20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500"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68" name="Google Shape;1568;p20"/>
          <p:cNvSpPr txBox="1">
            <a:spLocks noGrp="1"/>
          </p:cNvSpPr>
          <p:nvPr>
            <p:ph type="subTitle" idx="1"/>
          </p:nvPr>
        </p:nvSpPr>
        <p:spPr>
          <a:xfrm>
            <a:off x="976334" y="16332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69" name="Google Shape;1569;p20"/>
          <p:cNvSpPr txBox="1">
            <a:spLocks noGrp="1"/>
          </p:cNvSpPr>
          <p:nvPr>
            <p:ph type="subTitle" idx="2"/>
          </p:nvPr>
        </p:nvSpPr>
        <p:spPr>
          <a:xfrm>
            <a:off x="976338" y="2129775"/>
            <a:ext cx="3477900" cy="67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0" name="Google Shape;1570;p20"/>
          <p:cNvSpPr txBox="1">
            <a:spLocks noGrp="1"/>
          </p:cNvSpPr>
          <p:nvPr>
            <p:ph type="subTitle" idx="3"/>
          </p:nvPr>
        </p:nvSpPr>
        <p:spPr>
          <a:xfrm>
            <a:off x="4887725" y="2129775"/>
            <a:ext cx="3477900" cy="67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1" name="Google Shape;1571;p20"/>
          <p:cNvSpPr txBox="1">
            <a:spLocks noGrp="1"/>
          </p:cNvSpPr>
          <p:nvPr>
            <p:ph type="subTitle" idx="4"/>
          </p:nvPr>
        </p:nvSpPr>
        <p:spPr>
          <a:xfrm>
            <a:off x="976338" y="3546975"/>
            <a:ext cx="3477900" cy="67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2" name="Google Shape;1572;p20"/>
          <p:cNvSpPr txBox="1">
            <a:spLocks noGrp="1"/>
          </p:cNvSpPr>
          <p:nvPr>
            <p:ph type="subTitle" idx="5"/>
          </p:nvPr>
        </p:nvSpPr>
        <p:spPr>
          <a:xfrm>
            <a:off x="4888908" y="3546975"/>
            <a:ext cx="3477900" cy="67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3" name="Google Shape;1573;p20"/>
          <p:cNvSpPr txBox="1">
            <a:spLocks noGrp="1"/>
          </p:cNvSpPr>
          <p:nvPr>
            <p:ph type="subTitle" idx="6"/>
          </p:nvPr>
        </p:nvSpPr>
        <p:spPr>
          <a:xfrm>
            <a:off x="976334" y="30504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74" name="Google Shape;1574;p20"/>
          <p:cNvSpPr txBox="1">
            <a:spLocks noGrp="1"/>
          </p:cNvSpPr>
          <p:nvPr>
            <p:ph type="subTitle" idx="7"/>
          </p:nvPr>
        </p:nvSpPr>
        <p:spPr>
          <a:xfrm>
            <a:off x="4888900" y="16332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75" name="Google Shape;1575;p20"/>
          <p:cNvSpPr txBox="1">
            <a:spLocks noGrp="1"/>
          </p:cNvSpPr>
          <p:nvPr>
            <p:ph type="subTitle" idx="8"/>
          </p:nvPr>
        </p:nvSpPr>
        <p:spPr>
          <a:xfrm>
            <a:off x="4888900" y="30504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grpSp>
        <p:nvGrpSpPr>
          <p:cNvPr id="1576" name="Google Shape;1576;p20"/>
          <p:cNvGrpSpPr/>
          <p:nvPr/>
        </p:nvGrpSpPr>
        <p:grpSpPr>
          <a:xfrm rot="10800000">
            <a:off x="-2295127" y="-1146084"/>
            <a:ext cx="3689423" cy="3228237"/>
            <a:chOff x="1067625" y="-1658125"/>
            <a:chExt cx="2887550" cy="2526600"/>
          </a:xfrm>
        </p:grpSpPr>
        <p:sp>
          <p:nvSpPr>
            <p:cNvPr id="1577" name="Google Shape;1577;p2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20"/>
          <p:cNvGrpSpPr/>
          <p:nvPr/>
        </p:nvGrpSpPr>
        <p:grpSpPr>
          <a:xfrm flipH="1">
            <a:off x="8434393" y="1633284"/>
            <a:ext cx="2638315" cy="4402295"/>
            <a:chOff x="238125" y="1025750"/>
            <a:chExt cx="844450" cy="1409050"/>
          </a:xfrm>
        </p:grpSpPr>
        <p:sp>
          <p:nvSpPr>
            <p:cNvPr id="1584" name="Google Shape;1584;p2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21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636" name="Google Shape;1636;p21"/>
          <p:cNvSpPr txBox="1">
            <a:spLocks noGrp="1"/>
          </p:cNvSpPr>
          <p:nvPr>
            <p:ph type="subTitle" idx="1"/>
          </p:nvPr>
        </p:nvSpPr>
        <p:spPr>
          <a:xfrm>
            <a:off x="723000" y="2058002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7" name="Google Shape;1637;p21"/>
          <p:cNvSpPr txBox="1">
            <a:spLocks noGrp="1"/>
          </p:cNvSpPr>
          <p:nvPr>
            <p:ph type="subTitle" idx="2"/>
          </p:nvPr>
        </p:nvSpPr>
        <p:spPr>
          <a:xfrm>
            <a:off x="3390000" y="2058002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8" name="Google Shape;1638;p21"/>
          <p:cNvSpPr txBox="1">
            <a:spLocks noGrp="1"/>
          </p:cNvSpPr>
          <p:nvPr>
            <p:ph type="subTitle" idx="3"/>
          </p:nvPr>
        </p:nvSpPr>
        <p:spPr>
          <a:xfrm>
            <a:off x="6057001" y="2058002"/>
            <a:ext cx="2367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9" name="Google Shape;1639;p21"/>
          <p:cNvSpPr txBox="1">
            <a:spLocks noGrp="1"/>
          </p:cNvSpPr>
          <p:nvPr>
            <p:ph type="subTitle" idx="4"/>
          </p:nvPr>
        </p:nvSpPr>
        <p:spPr>
          <a:xfrm>
            <a:off x="723000" y="3720769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0" name="Google Shape;1640;p21"/>
          <p:cNvSpPr txBox="1">
            <a:spLocks noGrp="1"/>
          </p:cNvSpPr>
          <p:nvPr>
            <p:ph type="subTitle" idx="5"/>
          </p:nvPr>
        </p:nvSpPr>
        <p:spPr>
          <a:xfrm>
            <a:off x="3390000" y="3720769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1" name="Google Shape;1641;p21"/>
          <p:cNvSpPr txBox="1">
            <a:spLocks noGrp="1"/>
          </p:cNvSpPr>
          <p:nvPr>
            <p:ph type="subTitle" idx="6"/>
          </p:nvPr>
        </p:nvSpPr>
        <p:spPr>
          <a:xfrm>
            <a:off x="6057001" y="3720769"/>
            <a:ext cx="2367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2" name="Google Shape;1642;p21"/>
          <p:cNvSpPr txBox="1">
            <a:spLocks noGrp="1"/>
          </p:cNvSpPr>
          <p:nvPr>
            <p:ph type="subTitle" idx="7"/>
          </p:nvPr>
        </p:nvSpPr>
        <p:spPr>
          <a:xfrm>
            <a:off x="723000" y="1635478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3" name="Google Shape;1643;p21"/>
          <p:cNvSpPr txBox="1">
            <a:spLocks noGrp="1"/>
          </p:cNvSpPr>
          <p:nvPr>
            <p:ph type="subTitle" idx="8"/>
          </p:nvPr>
        </p:nvSpPr>
        <p:spPr>
          <a:xfrm>
            <a:off x="3389997" y="1635478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4" name="Google Shape;1644;p21"/>
          <p:cNvSpPr txBox="1">
            <a:spLocks noGrp="1"/>
          </p:cNvSpPr>
          <p:nvPr>
            <p:ph type="subTitle" idx="9"/>
          </p:nvPr>
        </p:nvSpPr>
        <p:spPr>
          <a:xfrm>
            <a:off x="6057000" y="1635478"/>
            <a:ext cx="2367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5" name="Google Shape;1645;p21"/>
          <p:cNvSpPr txBox="1">
            <a:spLocks noGrp="1"/>
          </p:cNvSpPr>
          <p:nvPr>
            <p:ph type="subTitle" idx="13"/>
          </p:nvPr>
        </p:nvSpPr>
        <p:spPr>
          <a:xfrm>
            <a:off x="723000" y="3298094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6" name="Google Shape;1646;p21"/>
          <p:cNvSpPr txBox="1">
            <a:spLocks noGrp="1"/>
          </p:cNvSpPr>
          <p:nvPr>
            <p:ph type="subTitle" idx="14"/>
          </p:nvPr>
        </p:nvSpPr>
        <p:spPr>
          <a:xfrm>
            <a:off x="3389997" y="3298094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7" name="Google Shape;1647;p21"/>
          <p:cNvSpPr txBox="1">
            <a:spLocks noGrp="1"/>
          </p:cNvSpPr>
          <p:nvPr>
            <p:ph type="subTitle" idx="15"/>
          </p:nvPr>
        </p:nvSpPr>
        <p:spPr>
          <a:xfrm>
            <a:off x="6057000" y="3298094"/>
            <a:ext cx="2367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48" name="Google Shape;1648;p21"/>
          <p:cNvGrpSpPr/>
          <p:nvPr/>
        </p:nvGrpSpPr>
        <p:grpSpPr>
          <a:xfrm flipH="1">
            <a:off x="-2083882" y="3122934"/>
            <a:ext cx="2638315" cy="4402295"/>
            <a:chOff x="238125" y="1025750"/>
            <a:chExt cx="844450" cy="1409050"/>
          </a:xfrm>
        </p:grpSpPr>
        <p:sp>
          <p:nvSpPr>
            <p:cNvPr id="1649" name="Google Shape;1649;p2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3" name="Google Shape;1903;p25"/>
          <p:cNvGrpSpPr/>
          <p:nvPr/>
        </p:nvGrpSpPr>
        <p:grpSpPr>
          <a:xfrm flipH="1">
            <a:off x="-370307" y="1978259"/>
            <a:ext cx="2638315" cy="4402295"/>
            <a:chOff x="238125" y="1025750"/>
            <a:chExt cx="844450" cy="1409050"/>
          </a:xfrm>
        </p:grpSpPr>
        <p:sp>
          <p:nvSpPr>
            <p:cNvPr id="1904" name="Google Shape;1904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" name="Google Shape;1954;p25"/>
          <p:cNvGrpSpPr/>
          <p:nvPr/>
        </p:nvGrpSpPr>
        <p:grpSpPr>
          <a:xfrm rot="-7199911">
            <a:off x="5406833" y="-1456875"/>
            <a:ext cx="3689299" cy="3228128"/>
            <a:chOff x="1067625" y="-1658125"/>
            <a:chExt cx="2887550" cy="2526600"/>
          </a:xfrm>
        </p:grpSpPr>
        <p:sp>
          <p:nvSpPr>
            <p:cNvPr id="1955" name="Google Shape;1955;p2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5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5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5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5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1" name="Google Shape;1961;p25"/>
          <p:cNvGrpSpPr/>
          <p:nvPr/>
        </p:nvGrpSpPr>
        <p:grpSpPr>
          <a:xfrm flipH="1">
            <a:off x="2468143" y="3740384"/>
            <a:ext cx="2638315" cy="4402295"/>
            <a:chOff x="238125" y="1025750"/>
            <a:chExt cx="844450" cy="1409050"/>
          </a:xfrm>
        </p:grpSpPr>
        <p:sp>
          <p:nvSpPr>
            <p:cNvPr id="1962" name="Google Shape;1962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3" name="Google Shape;2013;p26"/>
          <p:cNvGrpSpPr/>
          <p:nvPr/>
        </p:nvGrpSpPr>
        <p:grpSpPr>
          <a:xfrm flipH="1">
            <a:off x="2820568" y="3607034"/>
            <a:ext cx="2638315" cy="4402295"/>
            <a:chOff x="238125" y="1025750"/>
            <a:chExt cx="844450" cy="1409050"/>
          </a:xfrm>
        </p:grpSpPr>
        <p:sp>
          <p:nvSpPr>
            <p:cNvPr id="2014" name="Google Shape;2014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" name="Google Shape;2064;p26"/>
          <p:cNvGrpSpPr/>
          <p:nvPr/>
        </p:nvGrpSpPr>
        <p:grpSpPr>
          <a:xfrm rot="7200144">
            <a:off x="7429715" y="385676"/>
            <a:ext cx="3689443" cy="3228255"/>
            <a:chOff x="1067625" y="-1658125"/>
            <a:chExt cx="2887550" cy="2526600"/>
          </a:xfrm>
        </p:grpSpPr>
        <p:sp>
          <p:nvSpPr>
            <p:cNvPr id="2065" name="Google Shape;2065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1" name="Google Shape;2071;p26"/>
          <p:cNvGrpSpPr/>
          <p:nvPr/>
        </p:nvGrpSpPr>
        <p:grpSpPr>
          <a:xfrm flipH="1">
            <a:off x="5906668" y="3911834"/>
            <a:ext cx="2638315" cy="4402295"/>
            <a:chOff x="238125" y="1025750"/>
            <a:chExt cx="844450" cy="1409050"/>
          </a:xfrm>
        </p:grpSpPr>
        <p:sp>
          <p:nvSpPr>
            <p:cNvPr id="2072" name="Google Shape;2072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26"/>
          <p:cNvGrpSpPr/>
          <p:nvPr/>
        </p:nvGrpSpPr>
        <p:grpSpPr>
          <a:xfrm rot="7200144">
            <a:off x="-2238710" y="-395374"/>
            <a:ext cx="3689443" cy="3228255"/>
            <a:chOff x="1067625" y="-1658125"/>
            <a:chExt cx="2887550" cy="2526600"/>
          </a:xfrm>
        </p:grpSpPr>
        <p:sp>
          <p:nvSpPr>
            <p:cNvPr id="2123" name="Google Shape;2123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9" name="Google Shape;2129;p26"/>
          <p:cNvGrpSpPr/>
          <p:nvPr/>
        </p:nvGrpSpPr>
        <p:grpSpPr>
          <a:xfrm flipH="1">
            <a:off x="-189332" y="3530834"/>
            <a:ext cx="2638315" cy="4402295"/>
            <a:chOff x="238125" y="1025750"/>
            <a:chExt cx="844450" cy="1409050"/>
          </a:xfrm>
        </p:grpSpPr>
        <p:sp>
          <p:nvSpPr>
            <p:cNvPr id="2130" name="Google Shape;2130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"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1" name="Google Shape;2181;p27"/>
          <p:cNvGrpSpPr/>
          <p:nvPr/>
        </p:nvGrpSpPr>
        <p:grpSpPr>
          <a:xfrm flipH="1">
            <a:off x="-1202895" y="844784"/>
            <a:ext cx="2638315" cy="4402295"/>
            <a:chOff x="238125" y="1025750"/>
            <a:chExt cx="844450" cy="1409050"/>
          </a:xfrm>
        </p:grpSpPr>
        <p:sp>
          <p:nvSpPr>
            <p:cNvPr id="2182" name="Google Shape;2182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27"/>
          <p:cNvGrpSpPr/>
          <p:nvPr/>
        </p:nvGrpSpPr>
        <p:grpSpPr>
          <a:xfrm rot="7423493">
            <a:off x="2791127" y="4138594"/>
            <a:ext cx="3689493" cy="3228298"/>
            <a:chOff x="1067625" y="-1658125"/>
            <a:chExt cx="2887550" cy="2526600"/>
          </a:xfrm>
        </p:grpSpPr>
        <p:sp>
          <p:nvSpPr>
            <p:cNvPr id="2233" name="Google Shape;2233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27"/>
          <p:cNvGrpSpPr/>
          <p:nvPr/>
        </p:nvGrpSpPr>
        <p:grpSpPr>
          <a:xfrm rot="7423493">
            <a:off x="2791127" y="-2152293"/>
            <a:ext cx="3689493" cy="3228298"/>
            <a:chOff x="1067625" y="-1658125"/>
            <a:chExt cx="2887550" cy="2526600"/>
          </a:xfrm>
        </p:grpSpPr>
        <p:sp>
          <p:nvSpPr>
            <p:cNvPr id="2240" name="Google Shape;2240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Google Shape;2246;p27"/>
          <p:cNvGrpSpPr/>
          <p:nvPr/>
        </p:nvGrpSpPr>
        <p:grpSpPr>
          <a:xfrm>
            <a:off x="7836330" y="844784"/>
            <a:ext cx="2638315" cy="4402295"/>
            <a:chOff x="238125" y="1025750"/>
            <a:chExt cx="844450" cy="1409050"/>
          </a:xfrm>
        </p:grpSpPr>
        <p:sp>
          <p:nvSpPr>
            <p:cNvPr id="2247" name="Google Shape;2247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40025" y="1078288"/>
            <a:ext cx="6815700" cy="23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40025" y="3669213"/>
            <a:ext cx="6815700" cy="39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12" name="Google Shape;12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4571398" y="4254685"/>
            <a:ext cx="2638315" cy="4402295"/>
            <a:chOff x="238125" y="1025750"/>
            <a:chExt cx="844450" cy="1409050"/>
          </a:xfrm>
        </p:grpSpPr>
        <p:sp>
          <p:nvSpPr>
            <p:cNvPr id="63" name="Google Shape;63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2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114" name="Google Shape;114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2"/>
          <p:cNvGrpSpPr/>
          <p:nvPr/>
        </p:nvGrpSpPr>
        <p:grpSpPr>
          <a:xfrm flipH="1">
            <a:off x="7345193" y="3459384"/>
            <a:ext cx="2638315" cy="4402295"/>
            <a:chOff x="238125" y="1025750"/>
            <a:chExt cx="844450" cy="1409050"/>
          </a:xfrm>
        </p:grpSpPr>
        <p:sp>
          <p:nvSpPr>
            <p:cNvPr id="165" name="Google Shape;165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2"/>
          <p:cNvGrpSpPr/>
          <p:nvPr/>
        </p:nvGrpSpPr>
        <p:grpSpPr>
          <a:xfrm rot="10800000">
            <a:off x="4788160" y="-1654085"/>
            <a:ext cx="3689134" cy="3227984"/>
            <a:chOff x="1067625" y="-1658125"/>
            <a:chExt cx="2887550" cy="2526600"/>
          </a:xfrm>
        </p:grpSpPr>
        <p:sp>
          <p:nvSpPr>
            <p:cNvPr id="216" name="Google Shape;216;p2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444475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3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075" name="Google Shape;1075;p13"/>
          <p:cNvSpPr txBox="1">
            <a:spLocks noGrp="1"/>
          </p:cNvSpPr>
          <p:nvPr>
            <p:ph type="title" idx="2" hasCustomPrompt="1"/>
          </p:nvPr>
        </p:nvSpPr>
        <p:spPr>
          <a:xfrm>
            <a:off x="332092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6" name="Google Shape;1076;p13"/>
          <p:cNvSpPr txBox="1">
            <a:spLocks noGrp="1"/>
          </p:cNvSpPr>
          <p:nvPr>
            <p:ph type="title" idx="3" hasCustomPrompt="1"/>
          </p:nvPr>
        </p:nvSpPr>
        <p:spPr>
          <a:xfrm>
            <a:off x="502057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7" name="Google Shape;1077;p13"/>
          <p:cNvSpPr txBox="1">
            <a:spLocks noGrp="1"/>
          </p:cNvSpPr>
          <p:nvPr>
            <p:ph type="title" idx="4" hasCustomPrompt="1"/>
          </p:nvPr>
        </p:nvSpPr>
        <p:spPr>
          <a:xfrm>
            <a:off x="332092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8" name="Google Shape;1078;p13"/>
          <p:cNvSpPr txBox="1">
            <a:spLocks noGrp="1"/>
          </p:cNvSpPr>
          <p:nvPr>
            <p:ph type="title" idx="5" hasCustomPrompt="1"/>
          </p:nvPr>
        </p:nvSpPr>
        <p:spPr>
          <a:xfrm>
            <a:off x="502057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9" name="Google Shape;1079;p13"/>
          <p:cNvSpPr txBox="1">
            <a:spLocks noGrp="1"/>
          </p:cNvSpPr>
          <p:nvPr>
            <p:ph type="title" idx="6" hasCustomPrompt="1"/>
          </p:nvPr>
        </p:nvSpPr>
        <p:spPr>
          <a:xfrm>
            <a:off x="332092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0" name="Google Shape;1080;p13"/>
          <p:cNvSpPr txBox="1">
            <a:spLocks noGrp="1"/>
          </p:cNvSpPr>
          <p:nvPr>
            <p:ph type="title" idx="7" hasCustomPrompt="1"/>
          </p:nvPr>
        </p:nvSpPr>
        <p:spPr>
          <a:xfrm>
            <a:off x="502057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1" name="Google Shape;1081;p13"/>
          <p:cNvSpPr txBox="1">
            <a:spLocks noGrp="1"/>
          </p:cNvSpPr>
          <p:nvPr>
            <p:ph type="subTitle" idx="1"/>
          </p:nvPr>
        </p:nvSpPr>
        <p:spPr>
          <a:xfrm>
            <a:off x="1629825" y="1893113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13"/>
          <p:cNvSpPr txBox="1">
            <a:spLocks noGrp="1"/>
          </p:cNvSpPr>
          <p:nvPr>
            <p:ph type="subTitle" idx="8"/>
          </p:nvPr>
        </p:nvSpPr>
        <p:spPr>
          <a:xfrm>
            <a:off x="1629825" y="2854382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p13"/>
          <p:cNvSpPr txBox="1">
            <a:spLocks noGrp="1"/>
          </p:cNvSpPr>
          <p:nvPr>
            <p:ph type="subTitle" idx="9"/>
          </p:nvPr>
        </p:nvSpPr>
        <p:spPr>
          <a:xfrm>
            <a:off x="1629825" y="3815651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4" name="Google Shape;1084;p13"/>
          <p:cNvSpPr txBox="1">
            <a:spLocks noGrp="1"/>
          </p:cNvSpPr>
          <p:nvPr>
            <p:ph type="subTitle" idx="13"/>
          </p:nvPr>
        </p:nvSpPr>
        <p:spPr>
          <a:xfrm>
            <a:off x="5963175" y="1893113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5" name="Google Shape;1085;p13"/>
          <p:cNvSpPr txBox="1">
            <a:spLocks noGrp="1"/>
          </p:cNvSpPr>
          <p:nvPr>
            <p:ph type="subTitle" idx="14"/>
          </p:nvPr>
        </p:nvSpPr>
        <p:spPr>
          <a:xfrm>
            <a:off x="5963175" y="2854382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6" name="Google Shape;1086;p13"/>
          <p:cNvSpPr txBox="1">
            <a:spLocks noGrp="1"/>
          </p:cNvSpPr>
          <p:nvPr>
            <p:ph type="subTitle" idx="15"/>
          </p:nvPr>
        </p:nvSpPr>
        <p:spPr>
          <a:xfrm>
            <a:off x="5963175" y="3815651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87" name="Google Shape;1087;p13"/>
          <p:cNvGrpSpPr/>
          <p:nvPr/>
        </p:nvGrpSpPr>
        <p:grpSpPr>
          <a:xfrm flipH="1">
            <a:off x="-1370432" y="844784"/>
            <a:ext cx="2638315" cy="4402295"/>
            <a:chOff x="238125" y="1025750"/>
            <a:chExt cx="844450" cy="1409050"/>
          </a:xfrm>
        </p:grpSpPr>
        <p:sp>
          <p:nvSpPr>
            <p:cNvPr id="1088" name="Google Shape;1088;p1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13"/>
          <p:cNvGrpSpPr/>
          <p:nvPr/>
        </p:nvGrpSpPr>
        <p:grpSpPr>
          <a:xfrm rot="5400000">
            <a:off x="7423677" y="2243089"/>
            <a:ext cx="3689423" cy="3228237"/>
            <a:chOff x="1067625" y="-1658125"/>
            <a:chExt cx="2887550" cy="2526600"/>
          </a:xfrm>
        </p:grpSpPr>
        <p:sp>
          <p:nvSpPr>
            <p:cNvPr id="1139" name="Google Shape;1139;p1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3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3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3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3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83728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"/>
          <p:cNvSpPr txBox="1">
            <a:spLocks noGrp="1"/>
          </p:cNvSpPr>
          <p:nvPr>
            <p:ph type="body" idx="1"/>
          </p:nvPr>
        </p:nvSpPr>
        <p:spPr>
          <a:xfrm>
            <a:off x="720000" y="1238200"/>
            <a:ext cx="7704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0" name="Google Shape;330;p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grpSp>
        <p:nvGrpSpPr>
          <p:cNvPr id="331" name="Google Shape;331;p4"/>
          <p:cNvGrpSpPr/>
          <p:nvPr/>
        </p:nvGrpSpPr>
        <p:grpSpPr>
          <a:xfrm flipH="1">
            <a:off x="8583993" y="3579684"/>
            <a:ext cx="2638315" cy="4402295"/>
            <a:chOff x="238125" y="1025750"/>
            <a:chExt cx="844450" cy="1409050"/>
          </a:xfrm>
        </p:grpSpPr>
        <p:sp>
          <p:nvSpPr>
            <p:cNvPr id="332" name="Google Shape;332;p4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4"/>
          <p:cNvGrpSpPr/>
          <p:nvPr/>
        </p:nvGrpSpPr>
        <p:grpSpPr>
          <a:xfrm rot="5400000">
            <a:off x="-2362686" y="-1795916"/>
            <a:ext cx="3689134" cy="3227984"/>
            <a:chOff x="1067625" y="-1658125"/>
            <a:chExt cx="2887550" cy="2526600"/>
          </a:xfrm>
        </p:grpSpPr>
        <p:sp>
          <p:nvSpPr>
            <p:cNvPr id="383" name="Google Shape;383;p4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"/>
          <p:cNvSpPr txBox="1">
            <a:spLocks noGrp="1"/>
          </p:cNvSpPr>
          <p:nvPr>
            <p:ph type="subTitle" idx="1"/>
          </p:nvPr>
        </p:nvSpPr>
        <p:spPr>
          <a:xfrm>
            <a:off x="1671740" y="1678250"/>
            <a:ext cx="43917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391" name="Google Shape;391;p5"/>
          <p:cNvSpPr txBox="1">
            <a:spLocks noGrp="1"/>
          </p:cNvSpPr>
          <p:nvPr>
            <p:ph type="subTitle" idx="2"/>
          </p:nvPr>
        </p:nvSpPr>
        <p:spPr>
          <a:xfrm>
            <a:off x="3080572" y="3338606"/>
            <a:ext cx="43917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392" name="Google Shape;392;p5"/>
          <p:cNvSpPr txBox="1">
            <a:spLocks noGrp="1"/>
          </p:cNvSpPr>
          <p:nvPr>
            <p:ph type="subTitle" idx="3"/>
          </p:nvPr>
        </p:nvSpPr>
        <p:spPr>
          <a:xfrm>
            <a:off x="1671740" y="2018050"/>
            <a:ext cx="43917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5"/>
          <p:cNvSpPr txBox="1">
            <a:spLocks noGrp="1"/>
          </p:cNvSpPr>
          <p:nvPr>
            <p:ph type="subTitle" idx="4"/>
          </p:nvPr>
        </p:nvSpPr>
        <p:spPr>
          <a:xfrm>
            <a:off x="3080570" y="3678400"/>
            <a:ext cx="43917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grpSp>
        <p:nvGrpSpPr>
          <p:cNvPr id="395" name="Google Shape;395;p5"/>
          <p:cNvGrpSpPr/>
          <p:nvPr/>
        </p:nvGrpSpPr>
        <p:grpSpPr>
          <a:xfrm rot="7200144">
            <a:off x="-809410" y="3328901"/>
            <a:ext cx="3689443" cy="3228255"/>
            <a:chOff x="1067625" y="-1658125"/>
            <a:chExt cx="2887550" cy="2526600"/>
          </a:xfrm>
        </p:grpSpPr>
        <p:sp>
          <p:nvSpPr>
            <p:cNvPr id="396" name="Google Shape;396;p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"/>
          <p:cNvSpPr txBox="1">
            <a:spLocks noGrp="1"/>
          </p:cNvSpPr>
          <p:nvPr>
            <p:ph type="body" idx="1"/>
          </p:nvPr>
        </p:nvSpPr>
        <p:spPr>
          <a:xfrm>
            <a:off x="3967736" y="2038775"/>
            <a:ext cx="3933900" cy="17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2" name="Google Shape;522;p7"/>
          <p:cNvSpPr txBox="1">
            <a:spLocks noGrp="1"/>
          </p:cNvSpPr>
          <p:nvPr>
            <p:ph type="title"/>
          </p:nvPr>
        </p:nvSpPr>
        <p:spPr>
          <a:xfrm>
            <a:off x="3967725" y="1361750"/>
            <a:ext cx="3933900" cy="6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523" name="Google Shape;523;p7"/>
          <p:cNvSpPr>
            <a:spLocks noGrp="1"/>
          </p:cNvSpPr>
          <p:nvPr>
            <p:ph type="pic" idx="2"/>
          </p:nvPr>
        </p:nvSpPr>
        <p:spPr>
          <a:xfrm>
            <a:off x="1242376" y="819150"/>
            <a:ext cx="2362200" cy="35052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524" name="Google Shape;524;p7"/>
          <p:cNvGrpSpPr/>
          <p:nvPr/>
        </p:nvGrpSpPr>
        <p:grpSpPr>
          <a:xfrm flipH="1">
            <a:off x="6819968" y="4144659"/>
            <a:ext cx="2638315" cy="4402295"/>
            <a:chOff x="238125" y="1025750"/>
            <a:chExt cx="844450" cy="1409050"/>
          </a:xfrm>
        </p:grpSpPr>
        <p:sp>
          <p:nvSpPr>
            <p:cNvPr id="525" name="Google Shape;525;p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" name="Google Shape;575;p7"/>
          <p:cNvGrpSpPr/>
          <p:nvPr/>
        </p:nvGrpSpPr>
        <p:grpSpPr>
          <a:xfrm rot="10800000">
            <a:off x="-1467623" y="-1757836"/>
            <a:ext cx="3689423" cy="3228237"/>
            <a:chOff x="1067625" y="-1658125"/>
            <a:chExt cx="2887550" cy="2526600"/>
          </a:xfrm>
        </p:grpSpPr>
        <p:sp>
          <p:nvSpPr>
            <p:cNvPr id="576" name="Google Shape;576;p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"/>
          <p:cNvSpPr txBox="1">
            <a:spLocks noGrp="1"/>
          </p:cNvSpPr>
          <p:nvPr>
            <p:ph type="title"/>
          </p:nvPr>
        </p:nvSpPr>
        <p:spPr>
          <a:xfrm>
            <a:off x="1388100" y="2584012"/>
            <a:ext cx="63678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84" name="Google Shape;584;p8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585" name="Google Shape;585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8"/>
          <p:cNvGrpSpPr/>
          <p:nvPr/>
        </p:nvGrpSpPr>
        <p:grpSpPr>
          <a:xfrm>
            <a:off x="4571398" y="4254685"/>
            <a:ext cx="2638315" cy="4402295"/>
            <a:chOff x="238125" y="1025750"/>
            <a:chExt cx="844450" cy="1409050"/>
          </a:xfrm>
        </p:grpSpPr>
        <p:sp>
          <p:nvSpPr>
            <p:cNvPr id="636" name="Google Shape;636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8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687" name="Google Shape;687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8"/>
          <p:cNvGrpSpPr/>
          <p:nvPr/>
        </p:nvGrpSpPr>
        <p:grpSpPr>
          <a:xfrm rot="10800000">
            <a:off x="6226435" y="-1787435"/>
            <a:ext cx="3689134" cy="3227984"/>
            <a:chOff x="1067625" y="-1658125"/>
            <a:chExt cx="2887550" cy="2526600"/>
          </a:xfrm>
        </p:grpSpPr>
        <p:sp>
          <p:nvSpPr>
            <p:cNvPr id="738" name="Google Shape;738;p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8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8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8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8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9"/>
          <p:cNvSpPr txBox="1">
            <a:spLocks noGrp="1"/>
          </p:cNvSpPr>
          <p:nvPr>
            <p:ph type="title"/>
          </p:nvPr>
        </p:nvSpPr>
        <p:spPr>
          <a:xfrm flipH="1">
            <a:off x="4402315" y="1514050"/>
            <a:ext cx="4357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6" name="Google Shape;746;p9"/>
          <p:cNvSpPr txBox="1">
            <a:spLocks noGrp="1"/>
          </p:cNvSpPr>
          <p:nvPr>
            <p:ph type="subTitle" idx="1"/>
          </p:nvPr>
        </p:nvSpPr>
        <p:spPr>
          <a:xfrm flipH="1">
            <a:off x="4402314" y="2262050"/>
            <a:ext cx="4357800" cy="13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7" name="Google Shape;747;p9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748" name="Google Shape;748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9"/>
          <p:cNvGrpSpPr/>
          <p:nvPr/>
        </p:nvGrpSpPr>
        <p:grpSpPr>
          <a:xfrm>
            <a:off x="6685948" y="3264085"/>
            <a:ext cx="2638315" cy="4402295"/>
            <a:chOff x="238125" y="1025750"/>
            <a:chExt cx="844450" cy="1409050"/>
          </a:xfrm>
        </p:grpSpPr>
        <p:sp>
          <p:nvSpPr>
            <p:cNvPr id="799" name="Google Shape;799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9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850" name="Google Shape;850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9"/>
          <p:cNvGrpSpPr/>
          <p:nvPr/>
        </p:nvGrpSpPr>
        <p:grpSpPr>
          <a:xfrm rot="10800000">
            <a:off x="-260090" y="-1473110"/>
            <a:ext cx="3689134" cy="3227984"/>
            <a:chOff x="1067625" y="-1658125"/>
            <a:chExt cx="2887550" cy="2526600"/>
          </a:xfrm>
        </p:grpSpPr>
        <p:sp>
          <p:nvSpPr>
            <p:cNvPr id="901" name="Google Shape;901;p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9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9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9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9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0"/>
          <p:cNvSpPr txBox="1">
            <a:spLocks noGrp="1"/>
          </p:cNvSpPr>
          <p:nvPr>
            <p:ph type="title"/>
          </p:nvPr>
        </p:nvSpPr>
        <p:spPr>
          <a:xfrm>
            <a:off x="1960200" y="3343275"/>
            <a:ext cx="5223600" cy="1267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09" name="Google Shape;909;p10"/>
          <p:cNvGrpSpPr/>
          <p:nvPr/>
        </p:nvGrpSpPr>
        <p:grpSpPr>
          <a:xfrm rot="10800000">
            <a:off x="-8" y="-1946090"/>
            <a:ext cx="2638315" cy="4402295"/>
            <a:chOff x="238125" y="1025750"/>
            <a:chExt cx="844450" cy="1409050"/>
          </a:xfrm>
        </p:grpSpPr>
        <p:sp>
          <p:nvSpPr>
            <p:cNvPr id="910" name="Google Shape;910;p1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10"/>
          <p:cNvGrpSpPr/>
          <p:nvPr/>
        </p:nvGrpSpPr>
        <p:grpSpPr>
          <a:xfrm rot="10800000">
            <a:off x="7183810" y="2456190"/>
            <a:ext cx="3689134" cy="3227984"/>
            <a:chOff x="1067625" y="-1658125"/>
            <a:chExt cx="2887550" cy="2526600"/>
          </a:xfrm>
        </p:grpSpPr>
        <p:sp>
          <p:nvSpPr>
            <p:cNvPr id="961" name="Google Shape;961;p1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0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0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0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0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7"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p1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383" name="Google Shape;1383;p16"/>
          <p:cNvSpPr txBox="1">
            <a:spLocks noGrp="1"/>
          </p:cNvSpPr>
          <p:nvPr>
            <p:ph type="subTitle" idx="1"/>
          </p:nvPr>
        </p:nvSpPr>
        <p:spPr>
          <a:xfrm>
            <a:off x="720000" y="1161350"/>
            <a:ext cx="7271400" cy="10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1384" name="Google Shape;1384;p16"/>
          <p:cNvGrpSpPr/>
          <p:nvPr/>
        </p:nvGrpSpPr>
        <p:grpSpPr>
          <a:xfrm rot="10800000" flipH="1">
            <a:off x="8434393" y="-2327041"/>
            <a:ext cx="2638315" cy="4402295"/>
            <a:chOff x="238125" y="1025750"/>
            <a:chExt cx="844450" cy="1409050"/>
          </a:xfrm>
        </p:grpSpPr>
        <p:sp>
          <p:nvSpPr>
            <p:cNvPr id="1385" name="Google Shape;1385;p1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16"/>
          <p:cNvGrpSpPr/>
          <p:nvPr/>
        </p:nvGrpSpPr>
        <p:grpSpPr>
          <a:xfrm rot="7423493">
            <a:off x="-2247598" y="3471844"/>
            <a:ext cx="3689493" cy="3228298"/>
            <a:chOff x="1067625" y="-1658125"/>
            <a:chExt cx="2887550" cy="2526600"/>
          </a:xfrm>
        </p:grpSpPr>
        <p:sp>
          <p:nvSpPr>
            <p:cNvPr id="1436" name="Google Shape;1436;p1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2" r:id="rId9"/>
    <p:sldLayoutId id="2147483664" r:id="rId10"/>
    <p:sldLayoutId id="2147483665" r:id="rId11"/>
    <p:sldLayoutId id="2147483666" r:id="rId12"/>
    <p:sldLayoutId id="2147483667" r:id="rId13"/>
    <p:sldLayoutId id="2147483671" r:id="rId14"/>
    <p:sldLayoutId id="2147483672" r:id="rId15"/>
    <p:sldLayoutId id="2147483673" r:id="rId16"/>
    <p:sldLayoutId id="2147483679" r:id="rId17"/>
    <p:sldLayoutId id="2147483680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34"/>
          <p:cNvSpPr txBox="1">
            <a:spLocks noGrp="1"/>
          </p:cNvSpPr>
          <p:nvPr>
            <p:ph type="ctrTitle"/>
          </p:nvPr>
        </p:nvSpPr>
        <p:spPr>
          <a:xfrm>
            <a:off x="940025" y="1102263"/>
            <a:ext cx="7229001" cy="22550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Spectral Filtering for Community-Based Anomaly Detection in Attributed Graphs</a:t>
            </a:r>
            <a:b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Capstone Project Phase A - 61998</a:t>
            </a:r>
            <a:b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25-2-R-11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14" name="Google Shape;2314;p34"/>
          <p:cNvSpPr txBox="1">
            <a:spLocks noGrp="1"/>
          </p:cNvSpPr>
          <p:nvPr>
            <p:ph type="subTitle" idx="1"/>
          </p:nvPr>
        </p:nvSpPr>
        <p:spPr>
          <a:xfrm>
            <a:off x="940025" y="3669213"/>
            <a:ext cx="2583760" cy="7392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Students: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Itay Mohabati | Shai Yosef</a:t>
            </a:r>
            <a:endParaRPr sz="1800" b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57A292E-4D4E-F2A2-813F-F27C5EA07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025" y="131824"/>
            <a:ext cx="3301663" cy="782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2314;p34">
            <a:extLst>
              <a:ext uri="{FF2B5EF4-FFF2-40B4-BE49-F238E27FC236}">
                <a16:creationId xmlns:a16="http://schemas.microsoft.com/office/drawing/2014/main" id="{BA0ED9C5-F851-D6A4-2E3C-3104A842E3F3}"/>
              </a:ext>
            </a:extLst>
          </p:cNvPr>
          <p:cNvSpPr txBox="1">
            <a:spLocks/>
          </p:cNvSpPr>
          <p:nvPr/>
        </p:nvSpPr>
        <p:spPr>
          <a:xfrm>
            <a:off x="4572000" y="3669213"/>
            <a:ext cx="3821151" cy="739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n-US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Supervisors:</a:t>
            </a:r>
          </a:p>
          <a:p>
            <a:pPr marL="0" indent="0" algn="ctr"/>
            <a:r>
              <a:rPr lang="en-US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Dr. Renata </a:t>
            </a:r>
            <a:r>
              <a:rPr lang="en-US" sz="18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Avros</a:t>
            </a:r>
            <a:r>
              <a:rPr lang="en-US" sz="18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| Prof. Zeev </a:t>
            </a:r>
            <a:r>
              <a:rPr lang="en-US" sz="18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Volkovich</a:t>
            </a:r>
            <a:endParaRPr lang="en-US" sz="1800" b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7AE8A54E-BDD0-6160-EBBC-3172EDA2E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61DFFC0E-42F0-47E3-EF12-35517D3CF24F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F8BEC126-E17A-FFBD-29AA-95787201CCD4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048E31BA-E06C-E0FA-F023-B47A24D8824D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27143739-B143-FAFC-F5C0-DB37DF7BAD5C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EF4B7CC8-5746-60AF-A7DE-B0FA2B117C5A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FFE6D490-505F-4484-9CBF-207BE78D9248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E95FB872-2BCE-F951-2EDE-03013F3B12E6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9F6A670F-55BE-321B-BAFD-33696766FFBE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2A55EA9E-04C8-C31E-1C96-24C4C0EA8395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6A0DA86A-76D5-D606-57A4-6B5AD0E0A600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A3F29814-31D1-E818-F4BA-11C4E7FC3184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09C09CFC-8722-E22F-3DA1-392FD44BAF9F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D86FD244-09B3-E6BF-A481-AE9D6CA96F54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7535B8EA-67EE-B0F7-5547-6B8A2D9690EB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1F8B87DF-6617-80C8-C941-EC24C1CD8CA3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68BCED01-116B-88DC-C298-F23553F72040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BD864416-EA3E-7102-DD62-15703AE1080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09985119-B963-B546-68B2-D74D58BE0A53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30FDFB47-078E-956F-6136-2647A110FF93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BD55E85D-D6F0-31AF-B8CF-1A377CC12889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F3F075F7-70E8-4C01-0C49-4CF0B913D829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B47C632A-2F95-8DDF-17B5-B8CF7487FAD9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EF287746-B364-0C66-D46D-01CEA8DD1AA5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C3F94482-406A-923E-A46D-C3D65E83E319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BF0B7802-1352-BF51-B0B9-4719B2A38A98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7967C0BE-EC8B-44AB-8DD7-F9143D2267CA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61BF3C16-B82D-203A-FA46-E69F20E87219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DC094276-EDBB-B749-7188-135D84ADC28E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B8B5FD07-6929-246D-E3B2-CA5F75247E59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EC4F6A14-1104-9A6B-11B5-52EA5E94CB8E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FE13A8D2-F66F-966E-9401-2E227C11099F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C0D856B8-77A9-A2F7-581E-F02B92DF22FE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436A9431-DFBB-270D-CA32-98A3AB055110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3A92858C-38D9-7894-98FA-162D138F220B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D456EC5B-EA42-7458-A529-D108064BA4E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7B25CF36-B550-F4AE-881B-DAA31388F76A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3E2130D1-BAE5-8E9B-E923-48B83AF26D43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44522362-4C5F-B1C8-1BDE-7AC69F3C86DE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A4D87841-E0A8-F948-2FF2-32B7A0A756EA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C08351B8-3AB0-ADB8-F9A2-847B26E877E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6403057D-475A-506E-00B0-DD20D106D0F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E2080B29-F23E-4083-0442-18F8538853C7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DD5EC835-E57F-B90E-DE34-FE3112C1EAE0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B03F9774-2760-43DF-15D7-DB1345562C37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46A54CD1-FA45-61DF-208F-9CFC0B57541E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A17AB540-91C6-0DEF-E468-D9552A5A0567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EEFE9231-5443-1392-B0B4-371890228AE6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DAF04131-A7CA-37EA-3DD0-B45A3DF8FF96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3F5EBCFA-11D2-997E-0A43-CB2D114CC51D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CAB080AB-3CB2-60CA-F144-A96EFB610450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FEC0FB05-F427-373B-FB63-E806647DD2D3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9DEDF8F-3EF8-89BD-4BDB-5A90230C8A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51E00386-FEF6-C215-42D9-0EDD8A6900C4}"/>
              </a:ext>
            </a:extLst>
          </p:cNvPr>
          <p:cNvSpPr/>
          <p:nvPr/>
        </p:nvSpPr>
        <p:spPr>
          <a:xfrm rot="8081554">
            <a:off x="5048251" y="1492993"/>
            <a:ext cx="408709" cy="2674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573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/>
          <p:cNvGrpSpPr/>
          <p:nvPr/>
        </p:nvGrpSpPr>
        <p:grpSpPr>
          <a:xfrm rot="-5400000">
            <a:off x="6621222" y="2206165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/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45934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Graph Embedding with GCN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/>
          <p:cNvSpPr txBox="1">
            <a:spLocks noGrp="1"/>
          </p:cNvSpPr>
          <p:nvPr>
            <p:ph type="subTitle" idx="3"/>
          </p:nvPr>
        </p:nvSpPr>
        <p:spPr>
          <a:xfrm>
            <a:off x="631033" y="3000799"/>
            <a:ext cx="5284858" cy="942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primary purpose of GCN is to learn node representations (embeddings) by aggregating information from neighboring nodes in a graph. 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DBC1CAFE-18FC-CEE6-84FF-BCE2D817E6AE}"/>
              </a:ext>
            </a:extLst>
          </p:cNvPr>
          <p:cNvSpPr txBox="1">
            <a:spLocks/>
          </p:cNvSpPr>
          <p:nvPr/>
        </p:nvSpPr>
        <p:spPr>
          <a:xfrm>
            <a:off x="495248" y="2532086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D9A83012-0BA1-ED64-A9A2-F9FA4B36C98A}"/>
              </a:ext>
            </a:extLst>
          </p:cNvPr>
          <p:cNvSpPr txBox="1">
            <a:spLocks/>
          </p:cNvSpPr>
          <p:nvPr/>
        </p:nvSpPr>
        <p:spPr>
          <a:xfrm>
            <a:off x="371384" y="1337598"/>
            <a:ext cx="2228970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GCN?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55B1390A-33A9-56AE-8DE2-2789E006BCDF}"/>
              </a:ext>
            </a:extLst>
          </p:cNvPr>
          <p:cNvSpPr txBox="1">
            <a:spLocks/>
          </p:cNvSpPr>
          <p:nvPr/>
        </p:nvSpPr>
        <p:spPr>
          <a:xfrm>
            <a:off x="628505" y="1773527"/>
            <a:ext cx="5993656" cy="82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GCN stands for Graph Convolutional Network. It is a type of neural network designed to operate on graph-structured data.</a:t>
            </a:r>
          </a:p>
        </p:txBody>
      </p:sp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AAD01D6A-B704-479F-68B1-ABD4DF244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673A7F09-25C0-1721-77DA-D6E5C13C5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B450BAFA-8E8A-E91D-E6B3-FA9498A28A71}"/>
              </a:ext>
            </a:extLst>
          </p:cNvPr>
          <p:cNvGrpSpPr/>
          <p:nvPr/>
        </p:nvGrpSpPr>
        <p:grpSpPr>
          <a:xfrm rot="-5400000">
            <a:off x="6834831" y="2717315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6ABB6509-ED76-63C7-B29C-F7F472AB175C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1D490953-4539-0868-E086-DFC7BF7D6DBE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E6FD1032-A782-3D7D-B93C-8ADF3CD521F0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A8E2193B-9559-DB47-11A6-3C54197E5EA7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2431488D-1C5F-A567-87C6-41502BD89431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FA67FF25-9DB8-BDE7-EBDF-3F7C133D3D97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37D558F3-B90C-3706-0803-D656546CC5E4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05729F8B-FA47-D328-8030-4367A217D503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D71A8F82-6EA8-6903-A1BD-D6A8629C3040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B978CD12-AB51-4639-EDC2-37373516299E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E91277F2-D83F-ED19-C231-43A3030BD21F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6579346A-68D6-0D33-C0DB-AFA94DFAA5F7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43566DF8-891E-9168-8E50-5ECDF5580677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2055CC45-8322-14F0-2695-AC76B7A15C9C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84A4AC04-6804-19F3-4C78-7497F1FEBDA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05589F82-2BB0-C44D-8E4F-D590BABB0B01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EDA7F81E-2299-4E5E-AB4A-04C75CF47E20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F89A3533-09E9-4A13-96B7-5945240588A2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084BDEA7-CED7-632C-C1EF-5E6A5EDF0C7F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1B7C9889-4C0E-1DDE-BEB1-0EB2B4FA649C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91BAE67C-2E3E-B54C-C72E-6418418386C8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B9E66405-9142-8A46-5A79-2BB4C2A8E7FE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2CF31300-B501-2D23-5E9F-56E4A607031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FC63B6ED-DF8C-3C03-ED02-01DCC8B70760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12CC3DF2-2C54-4634-735F-618659A6D72C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3D177B52-C7F9-A684-FF3F-99CE884981D8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DD197E33-D15D-F657-0D33-780A557A87EA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9B9369BD-7D54-094A-7AF7-B6487CDF49EB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0CD7B7CF-EACA-774E-4F78-6B1A2BBBFFF1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92D9A34D-05CE-365A-88EE-3847A7C9F080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C96500FB-0720-BA46-7FA8-602E8ED70A91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3FD85FC6-7530-502F-25AB-4B38A5E7CA65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065A0F6C-4C23-25A6-05C0-A47C47C2EE17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DD018678-0592-FA65-934E-FAF18957E0AA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56673854-B93C-1D9D-5CBC-CF0AAC707870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F7019C2A-F810-242C-AEFE-7FB1EB41DA4A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76BA6882-C446-0652-3C27-D4489ABF6328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D86C0DEA-3DE6-FC7D-D7A8-6E424E79BD0D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C28B15FA-D4A0-A60C-7750-08B0F58E447E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E948811C-2EE6-883C-D51A-EED839EBDCC8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6A651048-32F8-3B3E-A4BD-8DD0EF9BCC41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2191C560-3504-4C65-5EA3-73CF485DD4B0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2D20591B-4944-4513-33A6-0036375DE643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4543F42C-7CEB-9A73-E5EB-960B58400391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2E7B9916-D8CE-72A9-E5FB-206C1221F515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86BA1784-E759-F65E-05A4-AFABB5CE199E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94D6FEDB-232A-DB07-E35B-3D6BE773890C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4AAC1E40-C7FF-E888-5D81-10CD3CEDBE76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37DFC885-DD0E-0361-9E59-0568C0B59A57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3F0739B1-6EFB-D94E-ADA5-5C02BDB3323D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035689E3-4613-231B-673D-084B86160CDC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09964E82-2C20-E912-80B7-1AD36A4940DF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B4AA150D-50C6-12C0-3D8D-D21B62911016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B6148CC5-FC2E-1290-1AB2-BA8962594C4C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FD891F3C-1A62-77E0-0962-EBFB4E3652A3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F5AEB87D-1551-5946-82B2-3FFA409002BB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18F2460E-A35B-BEA4-2734-4DE6CD4F579F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768A1BC4-3CA2-8480-D2A3-20D405654D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45934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Graph Embedding with GCN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5495C06A-6506-7735-A26E-1EE43F9D8D9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06323" y="1159489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3A5D7FFD-7125-8605-959F-5132F5B3CBB7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31966" y="1517080"/>
            <a:ext cx="4266870" cy="33872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Adds self-loops (every node is connected to itself) to include each node's own features during aggregation.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Normalizes the adjacency matrix to balance feature contributions.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Aggregates neighbor features through matrix multiplication with the normalized adjacency matrix.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Applies non-linear activation function and update node representations.</a:t>
            </a:r>
          </a:p>
        </p:txBody>
      </p:sp>
      <p:pic>
        <p:nvPicPr>
          <p:cNvPr id="10" name="Picture 9" descr="A diagram of a network&#10;&#10;AI-generated content may be incorrect.">
            <a:extLst>
              <a:ext uri="{FF2B5EF4-FFF2-40B4-BE49-F238E27FC236}">
                <a16:creationId xmlns:a16="http://schemas.microsoft.com/office/drawing/2014/main" id="{7731D160-F83C-9205-6184-91AE66CB2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1327" y="2067744"/>
            <a:ext cx="4122890" cy="2138013"/>
          </a:xfrm>
          <a:prstGeom prst="rect">
            <a:avLst/>
          </a:prstGeom>
        </p:spPr>
      </p:pic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AF3ACC6A-A020-EF22-946B-FB397D980A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10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4C4B5CCE-75A1-305B-EE7C-2261F2BAA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DAB02156-1204-510B-8DA5-E4D9D08E355E}"/>
              </a:ext>
            </a:extLst>
          </p:cNvPr>
          <p:cNvGrpSpPr/>
          <p:nvPr/>
        </p:nvGrpSpPr>
        <p:grpSpPr>
          <a:xfrm rot="-5400000">
            <a:off x="6670783" y="2657141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D5D2EE64-7881-FF70-7C4E-5F8797426A5D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34743517-0D77-C502-2C59-1E4B8D1D6AEF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4A7572DC-C2BC-0483-BEF2-755C72449F05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7C3B60A9-7AD0-AC9B-2129-DF892A284A16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A9F6A604-1F60-FD10-A773-A9439C446B24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AD97C27C-E54C-1244-0864-B7FD0F345357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CE01C795-7C88-D45C-F96A-813E7E3A00E2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33F52004-6109-6A9A-79F5-BF5E5246983F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90469A59-932C-3F2F-3D0C-219465D56D3E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00AADBCA-C938-AC7E-9482-B874ECFB2B4D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7FA24D32-B52E-9CAC-780E-BE5270AE1932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45225619-CCEA-0B71-1BD4-9D06A4C5DCDE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ECF704DB-D300-933A-3FE4-CB1EE4C89FE8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438BB90F-052E-592A-E3F9-D8EE467C0D16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795A1C1A-F73C-613D-5AC1-C46992F3258B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FEB912C7-124D-E54E-6A65-D36EBD676D04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4B1695F1-A224-F5BE-A7D5-EAC2C6363895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04122532-335F-7225-8F96-995420D4C2BD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0D0C50C0-A7E4-A18C-52B4-90D5EB7CCA84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48EAF6B5-D92D-C6E1-146A-5985C892AD09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31826C47-E37A-85CA-3A03-005748828392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C01B8B83-AC03-5009-AA97-49E718AB897B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C113C3CA-866A-9015-83B0-9C0502725E12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86AFB348-E109-AFFA-9228-1F5A9AB4C89F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5015FD3C-339D-4C61-4620-AF1AE3387F1B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9A1A4B2D-3E93-72C5-3DFC-25ECE01325AC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53BC2889-1B2B-E9D2-0E61-3AFE522FD994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07DCBD14-ECDB-78B3-EAB8-D952BB5D49CA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6A3A774B-E48E-6EDB-81A5-8A6F98E3B0F2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1639B4CA-2178-E04C-A371-64AE6C75A3F3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A432EFCD-CBD6-F6DF-5AAF-C9DCC170EEE0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F0341839-24D3-EB3E-8109-A6C34320D0ED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2328C31C-331C-B664-7844-38385566881D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68825242-7B69-13D0-D028-53D63150B949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BE78F541-8384-6B19-C70B-29A745403C2D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A6A94C82-72BB-D1F4-6573-E3E4F874B014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7CF7B2E9-3E3C-368F-C4B2-FD13F1A7F737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B9858E03-FB19-10CF-5FA7-27D352CBEA1D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EBE651BA-C897-BBBC-46C6-FA5672DAA993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89CCED05-5B07-18C7-7620-2D2AB12CF0F4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71E0890F-2084-212C-81C0-81E8093FA1EB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795819D4-C4B5-B730-590C-45043768914E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20AF0AF2-E5B1-181F-10BF-B9BBE8480E62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CBA4E501-5C35-EEBF-0A44-0ABD5A29730E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9C604ABA-3C3E-7AC1-6065-C6FA57F8B991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2DB37BD6-E88B-5631-52F8-465659DA2EA2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9DED00F8-9316-E5C3-CB53-0FF30849EA6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C1D13222-CD75-5EB5-60E5-508EF10C33C9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3406ACD4-74EA-6638-BB99-0B5C41C14F87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AA7F3ED5-48AC-2786-0D64-C2B75A322D3E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9680AD03-EA1C-3422-8660-8AAC3F5294A1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2C213FD8-4FCD-BA4C-0280-CDD4341D1B5B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16EC13E9-44C4-2369-CA9B-1069C20925EA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7533CF34-8F75-4FF6-B422-55BCD382D3BC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A8A9C27C-751A-0012-3CB4-DCB65FE9B16A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85D022BC-4BB4-423E-9754-E065729A1415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5BCF5FF7-7D24-7659-20AD-73FF3043157E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FFB483CD-841C-311A-6540-38160DAA23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45934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Graph Embedding with GraphSAGE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57284D78-ACAE-C633-3017-4C3FE3EFC3E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28505" y="3768950"/>
            <a:ext cx="5723804" cy="9924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 a function that can generate node embeddings by sampling and aggregating features from a node’s local neighborhood.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038BF45B-0C2A-04B7-E143-D0561501B94E}"/>
              </a:ext>
            </a:extLst>
          </p:cNvPr>
          <p:cNvSpPr txBox="1">
            <a:spLocks/>
          </p:cNvSpPr>
          <p:nvPr/>
        </p:nvSpPr>
        <p:spPr>
          <a:xfrm>
            <a:off x="482287" y="3317407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4B66FC6A-4E6D-6095-BBA5-FB61A4B8B065}"/>
              </a:ext>
            </a:extLst>
          </p:cNvPr>
          <p:cNvSpPr txBox="1">
            <a:spLocks/>
          </p:cNvSpPr>
          <p:nvPr/>
        </p:nvSpPr>
        <p:spPr>
          <a:xfrm>
            <a:off x="483035" y="1530611"/>
            <a:ext cx="2780694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GraphSAGE?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C789A814-6DE1-532C-A86C-7FC0FFA3D080}"/>
              </a:ext>
            </a:extLst>
          </p:cNvPr>
          <p:cNvSpPr txBox="1">
            <a:spLocks/>
          </p:cNvSpPr>
          <p:nvPr/>
        </p:nvSpPr>
        <p:spPr>
          <a:xfrm>
            <a:off x="628505" y="2040476"/>
            <a:ext cx="6126714" cy="1376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GraphSAGE (Graph Sample and Aggregate) is a graph neural network framework that improves upon earlier methods like GCN by introducing inductive learning - meaning it can generate node embeddings for unseen nodes or graphs, which GCNs typically cannot do directly.</a:t>
            </a:r>
          </a:p>
        </p:txBody>
      </p:sp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B3979519-A95F-E79E-0A62-DBD35DE13E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176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7210E2ED-13BA-0627-4CD5-46F8E2848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CF39A95E-E8D9-51CB-3F9B-74F8FB4B34AD}"/>
              </a:ext>
            </a:extLst>
          </p:cNvPr>
          <p:cNvGrpSpPr/>
          <p:nvPr/>
        </p:nvGrpSpPr>
        <p:grpSpPr>
          <a:xfrm rot="-5400000">
            <a:off x="6458243" y="2513188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50D97352-A48E-AD9C-CBA7-231213109E35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B7EC1EA5-ED79-80F6-D58F-13C655125954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A1DD458C-C72F-D035-C21A-6218C28B9852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470838D9-4147-E4B4-BC66-40A10EA7C6AF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780F05C1-A3FB-E9D2-3CF3-BC4A8E77B58A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9442842C-BAF5-6A4A-98D0-2B13B6C4CCC5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E80C0638-FFA7-9565-4A23-23AED9425B52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E75DA27E-1FAC-458E-2C48-AF2DD3AA3EA6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BF081E41-1557-1089-C841-D2AD2640BA9F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74DD9DFC-F5FF-6957-8723-8AC457489A4B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B30F40E1-B5BC-869D-1634-00E7A3DA8591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253F3E37-454C-8ABA-0669-FC0FAFFDB6AD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E000B21D-E944-20EA-8EFA-F56C06401A08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6BB06AF2-E60B-3CEC-C58E-05E64E252C4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62627C26-67F4-9BEA-1418-17703B73097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27393C34-7E77-756A-0056-07995E9DFCE3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43D5B630-5C39-7621-E383-9F3076672536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15EAD3C7-AF8B-7077-2352-E96AA04A3F26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037EC3AA-61E4-61AF-095B-61ADAF8EC918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C08E00F8-14F2-8365-A7C0-A120C001BBD7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1F23D231-75DF-BCFC-24B2-A760BDFD4E5B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36B4FCA4-29C3-071E-9356-9A599DB1AF7E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A3F8FB58-EAEB-B36F-BB08-4E3955CE3083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85043BE5-F250-20CE-5866-FE930ADFB2F2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47B7AC53-A0E6-0130-884F-FEF2AF78A68B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34CFA1E4-816A-C0E0-460D-A6FBF5442831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57488AFC-4F77-6EC5-75A0-AABE7B88E817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07A194BC-3541-FCCB-2C73-163AFF2EE6FC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7C916D60-9717-F853-35E1-BFE22689B70B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B10B2A21-0B24-82EE-F44F-890E9E14BB22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46792184-2DDE-CB2C-CCD6-559EDA8F8FE1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84ED593F-256F-146B-0DD6-313D72A73BDC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50CC8D6D-8F8D-A64A-419E-1964BB7C20A3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8FEEC360-446F-25B1-D34D-93EFDE56BA00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C96CE0B7-E51C-15DB-79BF-363586931636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A69C1883-11C6-D057-0F2E-F99420A146D9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5D0125C8-A9FD-BF6C-347C-1984E7AF7D4A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664BB36C-BA45-2ED5-615D-6D10B0C17D9A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97C6ADF0-BFF9-9D41-5089-18EBD1CE164A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6987DDFE-7021-9DC3-9AAF-4C65CEA127B8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CDB02A29-E6CC-6367-1A56-08EF4533D330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E9644867-2B07-696F-060B-61C754A0E57A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8639D87A-3DD6-79AA-7A70-F946ECD5F64E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7CA1CD5E-35A3-729B-1207-77D4FBBA30A9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CD049385-A812-B548-678C-05EAA7C5E84B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DF53CBEE-B09F-3C39-0D85-AA27EEF03D1D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5E4E1E12-CE2C-B51F-B6D1-2E2FB76C9390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E5298A99-0761-0E34-128B-830D1131616A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E8C080DA-086B-F057-8DE8-165B661D142D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AFDA5A77-34F8-D190-23BC-D57AC3010A90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BD52B4F0-A578-8CF5-8375-73D13752710A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FFEE6B10-F373-D3CF-12C5-69C81E089B4D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6B913C05-7771-3772-CBD8-9F843F9CF009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C668B668-AEA8-61ED-8CE7-8DC3760D80B9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FC954FA8-F158-73AA-50CF-FA8771C7CF61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0C6D615E-A0CF-FC0F-FB42-E4EA0BABE9D6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96673539-0DA9-1908-A86F-8E60682A3B1D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01DB2A1F-E249-A01C-9978-8F177CE72C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45934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Graph Embedding with GraphSAGE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1A948F7B-0537-5122-3D72-5D9808EB6E2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50973" y="1300193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CE5639B9-5EE3-A0DF-4BCC-3D58836DFEB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233866" y="1629298"/>
            <a:ext cx="3573688" cy="31236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Samples a fixed number of neighbors for each node.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Aggregates their features using functions like mean or max pooling.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Combines aggregated features with the node’s own features.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Applies a non-linear activation function and update node representation.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A diagram of a network&#10;&#10;AI-generated content may be incorrect.">
            <a:extLst>
              <a:ext uri="{FF2B5EF4-FFF2-40B4-BE49-F238E27FC236}">
                <a16:creationId xmlns:a16="http://schemas.microsoft.com/office/drawing/2014/main" id="{E1A86720-F868-B3A9-4291-ACE76142F6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5177" y="1682066"/>
            <a:ext cx="4752757" cy="2671258"/>
          </a:xfrm>
          <a:prstGeom prst="rect">
            <a:avLst/>
          </a:prstGeom>
        </p:spPr>
      </p:pic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ACCFB924-3D4C-FE2D-458C-1197649A0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551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EFC84678-8645-1AE1-AA9B-3CEEA5528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48E7D2F3-B2C0-7772-A894-9151F3A61015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F9FF7F3C-FBB8-09B0-922E-08D2C82EF1DA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4AF974D9-D95C-9A22-3064-48239BBBCC35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368876D5-7EF2-F00E-5D79-8C31F38E5BAF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D21DD038-FB44-7586-18A4-6A7FEFB270ED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625C8AFA-731F-008A-ADF5-17D0FA20F871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06E96C2A-7ABD-CFA7-BFFC-3786F1CA43BD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D4430382-17A9-DE50-B369-B27B52AFBB6A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C57597B5-A73E-0613-871F-28CF9CAF38F3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519EF77E-6D4A-B94A-7A61-4CF54F724ABA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B79EB6B4-D97A-B175-44C1-7E08AEE5C7B9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B35C9FAD-3439-1987-BC16-D34B1489CF6E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60489805-D326-8785-51C2-84C48730CF73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64ED4399-1490-AE33-DB30-DDF5F3C70D7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B0A769EA-B2F4-3CD4-20C0-8611F0E79B38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F262F76A-E578-6B20-ACAA-C6120B0A9EE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05242768-9CDB-FD47-B5E0-DD58F323CCBA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08D1DF32-0B06-BD7E-5D00-1A3393C96688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49B905F4-4128-6D22-E427-9EF3A2BC04CF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01B91C37-3543-1C13-BD57-BE5DCDBCF747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834A3B77-F782-8401-A634-94A042402A13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D7E56A5F-D481-5CCA-C862-A3B74B50D07B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D18A60B7-F0F7-1FC0-C45E-9BA1A5888BCA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7374E9B1-34CE-345F-F1E6-EB58E815DF32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9CE69DE2-B80E-095D-7FC7-B8B572534EE0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297305C8-3573-B557-3D8F-D02B37C772BF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9AF7080F-87B2-052B-9EBA-C46F0D89D0E0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D533288B-EBCB-19DB-76DE-06C0E695AA3A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62848CFF-2DE4-7B6D-84FD-0D0BECC4D790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9D8D080E-4739-8261-7B63-489BEE4384FC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4EB02BC4-9E81-049B-B0E9-311121F3FE10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7ABCC12A-A5C1-CCFB-9105-0550191ABF46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669C172F-21B5-2B89-6EE6-6BE1C837A971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7594CB53-557C-0AF1-2E9F-7DF744930862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42165F62-90DD-DB40-E7C2-8F4069E8B208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CCA0CD7D-3659-9998-F362-DC7AF4A63D88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1B0EB90F-73D2-36A2-60DC-130F11E4CB51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A696DE69-326D-7A8C-90E4-32FAF3A921D2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41A14B03-2C90-7353-819F-D59F9DC30F5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CB96A480-BCE3-EB82-56A5-1EC1E9FECEA3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F1B14867-41C9-68D4-5EEA-3535A076FB8F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1C23F8C6-48DC-DDD2-2C09-06692F9D8BEF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C2F57CF2-2460-8FDF-3F08-F6B30A2F6575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714F63CC-5869-7473-E05B-0761FADD6A4E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9B988B69-53F9-6942-588F-0BD6C9702FA4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4960DB0A-DD25-C2BF-8651-B2F8FB266C89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BB0B6642-AE46-CCBF-6BBB-4A5053C03F39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D2549DCA-D0BA-04CE-EF42-85AED57DD0CD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3F309397-36CC-EF96-F29A-C694CC04D9A9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57F3A80B-7FF0-B7E7-EF40-4BC375CD2896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6FC2529D-5D62-CBC2-8B76-DBC1DA4DDD18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991279E-939C-0471-3CB8-A819C18F8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ACB84DEA-45DA-27EC-9E00-BD36C76D28D5}"/>
              </a:ext>
            </a:extLst>
          </p:cNvPr>
          <p:cNvSpPr/>
          <p:nvPr/>
        </p:nvSpPr>
        <p:spPr>
          <a:xfrm rot="1642103">
            <a:off x="2640050" y="2913538"/>
            <a:ext cx="417708" cy="3054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0720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F2FE282A-EC94-DD87-8013-D22F874DE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9533C494-11F1-DD60-1C65-CCD3068AD796}"/>
              </a:ext>
            </a:extLst>
          </p:cNvPr>
          <p:cNvGrpSpPr/>
          <p:nvPr/>
        </p:nvGrpSpPr>
        <p:grpSpPr>
          <a:xfrm rot="-5400000">
            <a:off x="6516570" y="2802343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CD3382D4-95D1-8766-DD05-BE7728B4EE42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82436EEB-A11A-663D-E7C4-301B7169379D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12DA782D-52F9-FCEF-FFA2-BBAB6AC70684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823688D8-0E54-3E6A-6FB9-392D3E83C66D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C9C61B48-53B1-A66C-6CE5-B7A0398C1DB1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1B4D94EB-6013-921D-00E1-AA937BC6DCEB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028B18A1-BA13-28ED-C296-A63588E0B808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4157C3D4-1418-82DB-F82E-E5952E4BB281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B864A9B1-8354-EA48-5BDD-095805414D83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74ACDBB7-39C1-E028-38B7-78E9AB0527C9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740E6399-5075-3221-309B-E2728576323D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B591DC0F-4D1A-E282-9D36-2F7B86AECB08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0BA3BB30-FA08-C664-FD4C-497C2681A480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ECA1BED1-7E90-E9FA-D0AA-74D05BBF2EA1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FBB9B303-80A6-F9A7-E36D-893671A55E1B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7DBFB0A0-5EC2-7D7A-93D2-F6573F25A290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5176E429-F775-BE06-7218-33461376859F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4183149B-BF1D-5648-24AC-ADDE5CE717F0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188DD479-DE63-BB18-1505-14885CCF45C9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CC35FF87-6D3F-D6A9-4215-CE71272193B1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D9A5C3A9-2A9A-8BC2-9E51-7B1B4347C6DB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8780A087-B895-8E1B-6A7D-53B5E2F8A560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86D1FEEE-5B83-8DAB-221C-03DCFB5D3E37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0DB9B913-70C7-9886-61FD-8FC52E17491F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6035BC06-42F9-EF6B-1F23-84F804BF66A6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98C67020-3848-6BF6-D438-51A236194BF7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FA2B0104-8573-071D-9F1D-FDC4B7378841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8EE8FB0C-FA0C-ADD4-FE41-3F262E7FCAF2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63B44AD7-339F-4EEF-9319-5EAC3AB35B6C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966CA132-C9BF-6648-B247-DD4BA1243AF5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144B83BC-A452-266D-5952-4B2C273DEF58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7F82286E-7B33-E42A-1994-0407C3A34717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D6BAB8EA-BE0B-4003-F514-C8F0FC766BDF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04AB629A-DBA3-0796-B66F-0F590E1D54C7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7C876AF1-FD00-8117-E5C3-4B517E9BD0CB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EAF60396-6C5B-6208-433B-EDB9D3341079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64B4F1EF-2C23-1EC2-D4C3-0161FE483DE8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01DCA776-61C9-247A-4F93-0BD8C0239A5A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293AF58F-2E29-B21B-3191-5812071B3445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21DEE738-A104-01AB-A810-2DE2C7169157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2B98B52A-FD6A-F5EC-516E-76691A68B227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C2A0ED5B-0222-13C8-1641-BA0740BA9CC0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E4033FED-BC52-CAD1-61D8-20B341E343A8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0A088752-49AC-45D7-BC1B-469AA925E07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BA9F81A6-5D92-7466-5F63-92C7521E344B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A16695C5-5298-8977-7EAE-CFCEFFE78E8D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3CF34B76-92FB-2F4C-21DD-180CE76B59AA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DC94E82D-498D-5C74-15EC-B4A19C0F358D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216E0643-64A3-251D-0CB6-55FB95260978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F55C6FCF-8023-FA0A-6633-F4350FF3D0A5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9CA417C8-7A96-18C5-9C60-F376640D93D5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4C67D437-11DE-99F5-BA57-905735AC4DB0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685675E2-243D-5CB9-26F5-F8B9C6A8DBB5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0554D9DD-852F-79CF-23D0-6598EE564EF8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B417A913-7129-2F2B-DFE8-D5D7094A49C9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3FF91DE8-2DDD-F71D-FB9B-AA70541B95A6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74B19EFD-BDF4-B0DD-A473-A9562CE4A7A2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448C89AE-FB3D-D646-B78E-B9DB0959E6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4328" y="473943"/>
            <a:ext cx="3338476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K-Means Clustering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A895A5F6-0252-F10B-AC9E-0A2BEB1111A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28505" y="2817535"/>
            <a:ext cx="6383418" cy="10080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group nodes into communities by clustering their embeddings based on feature similarity, providing a structural basis for context-aware anomaly detection.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D7651804-B0F5-1A5A-E494-D70E1710EA1E}"/>
              </a:ext>
            </a:extLst>
          </p:cNvPr>
          <p:cNvSpPr txBox="1">
            <a:spLocks/>
          </p:cNvSpPr>
          <p:nvPr/>
        </p:nvSpPr>
        <p:spPr>
          <a:xfrm>
            <a:off x="477479" y="2410584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79F78A30-D247-B615-6FCF-D19108DCB09F}"/>
              </a:ext>
            </a:extLst>
          </p:cNvPr>
          <p:cNvSpPr txBox="1">
            <a:spLocks/>
          </p:cNvSpPr>
          <p:nvPr/>
        </p:nvSpPr>
        <p:spPr>
          <a:xfrm>
            <a:off x="404142" y="1328186"/>
            <a:ext cx="2780694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K-Means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D5B01B43-B36F-8D92-BCFB-6DF8A0E9AE57}"/>
              </a:ext>
            </a:extLst>
          </p:cNvPr>
          <p:cNvSpPr txBox="1">
            <a:spLocks/>
          </p:cNvSpPr>
          <p:nvPr/>
        </p:nvSpPr>
        <p:spPr>
          <a:xfrm>
            <a:off x="628504" y="1773527"/>
            <a:ext cx="6118659" cy="854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K-means is an unsupervised clustering algorithm that groups node embeddings) into K clusters based on their similarity.</a:t>
            </a:r>
          </a:p>
        </p:txBody>
      </p:sp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F3816C12-41FE-C05D-5123-BCA457837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42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C53C317F-C26E-8AD7-635A-04214C9E4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8BE89EF0-7435-8E0C-FC3B-17422649ADDA}"/>
              </a:ext>
            </a:extLst>
          </p:cNvPr>
          <p:cNvGrpSpPr/>
          <p:nvPr/>
        </p:nvGrpSpPr>
        <p:grpSpPr>
          <a:xfrm rot="-5400000">
            <a:off x="6349900" y="2644315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50218867-E036-9242-7D97-B12AA6E8F7C8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83E6231D-59DA-3546-0347-5837AE08C3CF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DA633393-8150-92FA-96CC-D63CF8F5856D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394A4D7F-EB08-2EFA-3BD2-1D20354236C0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2445A686-AE1C-3E5A-5482-AC88947EA0D2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05DB68BE-88F3-1CC5-4D96-F5405FC4BD19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A304A8F2-EBE3-E8F3-2E6A-310186D0175B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9C40A324-8FA5-4AF9-E453-CC87F77F7A01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DD248B2D-7146-A258-EC1D-A826B0B03145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928C237D-9A6F-2923-B494-95704C931B7E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4C844EC7-CDB7-8FB4-54FF-90CF8A9798CB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EF8922F7-E6BD-5406-80C9-1D16EAA97089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DE04C01B-3620-C58E-3AA7-8A032D50A680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87EC875E-A349-3235-07AC-F273653DDC6B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B16147A2-AD2B-CAEF-02FB-12ADB19FCC33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EA32B3AB-1C70-DE1E-1D67-7DEDF23E3F62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5526BC5A-8EEF-2D2F-A98D-E8169925B744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D7324902-8028-855B-2548-F865F342DA2F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CD8A55E1-4A7B-373D-8FE6-34DF8DC77475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90FC972E-CD90-C619-D7B7-BAB3CF2D938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31D40314-8E90-AC52-EEC5-B380A01C58DC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7022AF8A-D188-1BCC-5C9C-2885A9C52E46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7C66962F-0224-BAE0-2B01-2FBFEE4A1BAC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0BA73899-D9E3-33D3-5864-70FA651658D5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F07071E2-9A7F-4705-2153-F9034CC1443B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3256D119-0C98-2D30-6CAD-22EAB93C4ECC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A01E3435-20E6-E6A7-0634-A1D14CF77524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430DCFF7-1EFF-15BF-2184-5ACDAFE1B2F1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946B5E15-2B01-B6AA-FC1C-508D8ABCE25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56C2DC75-1D7A-6BA6-2C3B-7DA18A79CA07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2458EA2D-FD99-2A94-37A3-9B2E5A3E576A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584F0B5E-422E-8F83-01A3-D2F222F818A6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2A52260E-501B-2129-57FB-43D50DACCBF7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CEC6B62D-FF65-66FE-9ECD-B056D5D0D786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57B951E7-2A18-754A-AA16-604A3174C85E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26886F71-0620-BB27-D953-3D80002CEC69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427CCC9B-D54E-E6BD-005B-1D5B1063861F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6578F935-3142-22F7-B488-2D483E611C86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FC8E555E-3147-C1FC-78E4-CCE25AE9FBFA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B86908DA-3EFD-FE5B-22A2-0885E5FA905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7F79CD85-9BC8-6487-A063-87F34C7B5412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DECA6FE3-0D9B-2C84-2156-81C238FC5E7A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8CBE3EA9-411D-5C62-BE69-8A2A9CA305EC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0084AB7D-CEE4-A980-51B4-6F499C8A66B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E4CCDDD4-CA9B-2DA5-6051-6F2E58D0990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9A097E83-5202-F46B-B7C8-1B533D0A5E44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6FCA4EF0-2DBE-3AC4-5290-941DA536F43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7F1E4B67-CD9F-9AE2-A174-0375F37E3857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260214F5-E90E-0AD5-BFDC-E01DFC2D0AFE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21C0C696-9A09-F058-DA79-D2EB4C3E5616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511257B0-DE8A-D859-18AC-BF10188D415A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8FA8AC5B-4218-E05E-D413-235CFD58523B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69525AEA-B09A-A345-4782-4B404723E3E0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70A242FD-E5E3-FAD4-F26E-3C2AECF220D4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23800155-60A4-D26D-FC76-4FD1910B6572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1D0ADF25-ECDA-DAD4-D859-CDEF777A0BAF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154251D5-8333-11DC-16F6-B681575B23C4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21DFA1B5-2C8E-231D-83FA-30BB0A1BEB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4328" y="473943"/>
            <a:ext cx="3338476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K-Means Clustering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43DEF7C7-FB21-82E5-6656-ECB5F8E1534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36670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7A018B90-7B37-FABF-1600-1972123DEBF2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36670" y="1960081"/>
            <a:ext cx="4360514" cy="2730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(b) - Randomly choose 𝐾 cluster centroids.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(c) - Assign each node embedding to the nearest centroid.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(d) - Recalculate centroids as the mean of all points in each cluster.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(f) - Iterate assignment and update steps until centroids stop changing.</a:t>
            </a:r>
          </a:p>
        </p:txBody>
      </p:sp>
      <p:pic>
        <p:nvPicPr>
          <p:cNvPr id="6" name="Picture 5" descr="A group of images of different colored dots&#10;&#10;AI-generated content may be incorrect.">
            <a:extLst>
              <a:ext uri="{FF2B5EF4-FFF2-40B4-BE49-F238E27FC236}">
                <a16:creationId xmlns:a16="http://schemas.microsoft.com/office/drawing/2014/main" id="{D672161B-BCF1-AB0D-C29B-A0A9BC091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562" y="1960081"/>
            <a:ext cx="3729282" cy="2515962"/>
          </a:xfrm>
          <a:prstGeom prst="rect">
            <a:avLst/>
          </a:prstGeom>
        </p:spPr>
      </p:pic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8FDEED92-2E6A-E222-FFFA-5857BD8F9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312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A81413BB-A70F-F914-71B6-DAC03C8A0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BCAC3773-91C1-6765-DF87-475EF387702A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C28B1DDD-D5F0-6D2E-1A92-50A4D06C0D3B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B43F41BF-E05B-7E29-82B2-4BBA0C6162BA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9B297450-947B-AF3F-97E7-0A8B5098E811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902C2030-9E57-BEA0-115F-F9F78EA49599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71B3F4FB-9478-C8E2-8545-C98BDE91FB69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2C6C9BFF-FFD5-E003-025E-E00C23EE2ABE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4A23B80E-CEB6-B2F2-ABF1-A4C2AB85DC5B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517FABDE-DFCE-64BE-02FF-51B976FBD132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DFF31DDA-2B07-061C-3806-83DF395031E4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AEE4A64C-C3C7-E148-5D9A-5F927CA0D917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418562D1-5268-9F67-D016-F7F5D587C975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12820B2A-B087-0993-6012-5E7E07859F28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1C0672E6-D0C1-D376-39EE-06DEF9D612B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483BD60F-58B4-88A2-0298-40E229742B6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5F9E2611-25E0-4B70-9D28-518F802820B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45E9BBB0-1B17-A2DD-9EE4-1255D3B46E89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7AC08BD6-2BE9-683C-D4C4-F0C5720F60F6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E1444EA1-DD16-A3F5-5053-EE81D1623875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D7393170-ED01-F24A-D5A7-4D38ACA287F0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5E3D913F-6DE4-A394-88E5-0A2D4AF211DA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0FC67898-85A1-E105-551B-2A35470DDDC6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85891AFA-1BB9-B256-CEFD-EC9353090DC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6C08CF4D-1E5F-D4EE-4821-E18F82755CF5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11ACD656-80EA-D703-6C42-769DC667DB48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5EB8A54F-6C58-FFCA-C6E7-79BB559A3EDB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5DDB4A9B-2C2C-8DF9-29FA-255F1960330A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E2654EA3-1B83-8AF8-0087-8EFD4CEE24CA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47B9784B-8942-2095-DC0B-2393A8624BE1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EF2F979A-8AD1-1743-9616-E6B9128BB287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6EFD0D31-E95C-6EFE-1584-9FBBD88A0DB9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9D466969-144B-3C77-9264-D9843E452788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DAA1CD58-A1E0-8A1E-44C6-D6D67CEF2A1D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88FC09F0-7CD8-241B-DFC9-C39BFEFF2C9B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4C9B81A0-943A-0EA3-AAA0-05F50BCD4C07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AD4A4755-FBC3-5005-56C7-54F05FC0FB83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1A83006F-39C7-E481-1A2D-2B35E9086AA8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159AA43B-6301-E420-FD6D-BA797FC125AA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E44A309C-4EAA-872F-8E5F-226DB49B6C01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6B4C4F56-1E87-AF59-BCB9-4A1B3E203527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73660E60-EB8F-196B-34FF-AD409348DBCC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6F463BD6-88F6-39F1-F1C6-127274537C80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63AF261C-D66A-BD17-4DFC-31E0E4AD7500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EF1672D2-B2FF-FD89-63AA-3CB3423DD723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1B7F8420-66E5-C9AD-693C-1F083301C271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A5DBFF9C-1EB3-72E8-1D53-A10BABE87AB2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6B817BBD-AE4E-6583-59F9-C568E7E2740E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D5387D98-533D-019B-6F56-731393CD0A23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14C0A68A-BC76-968E-FE19-5362881DC37E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2305E7E5-03E5-C656-9B37-8E7658539D8F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217D6F7D-72F9-09E6-4A6F-C6FCA7541774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78DE97A7-ACFC-A7B7-9F59-399E5CEF0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6BBE45A9-BBC2-3AB0-3C4E-66B7B0756D1A}"/>
              </a:ext>
            </a:extLst>
          </p:cNvPr>
          <p:cNvSpPr/>
          <p:nvPr/>
        </p:nvSpPr>
        <p:spPr>
          <a:xfrm rot="7709472">
            <a:off x="6148559" y="2604654"/>
            <a:ext cx="491836" cy="31172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54886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7A1C1FA8-6A20-F4F3-6940-41BFF5136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287664A8-0F16-6896-4FB3-AF30CFCD52E9}"/>
              </a:ext>
            </a:extLst>
          </p:cNvPr>
          <p:cNvGrpSpPr/>
          <p:nvPr/>
        </p:nvGrpSpPr>
        <p:grpSpPr>
          <a:xfrm rot="-5400000">
            <a:off x="7691095" y="3529381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B0384C71-0DEE-31CA-B9A8-C690E2E720C4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D87DBC69-4380-AD96-2307-2E47D88B959F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31AF7E5C-139F-0135-7238-973D18DFAD74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8A172F53-40C9-2DA8-46A3-C5F33BDAA8A4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739D6915-FEA6-2AD1-C3F0-A1D391FFCD60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4EB2D98E-CFD2-E72F-F996-FA0FDE4BBFD3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AFA0FFE4-21F7-B137-4DA1-9364ACEDBC01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C35FF758-6487-FC28-AD82-2AC716BD2DDF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D0A941F7-B9FD-5B62-3222-14232E8C631E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3CC4A006-7A37-84BD-FAD9-41400714EB17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6B7E0B7D-7364-740D-0717-DCEE8001EBD5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359AA837-EDD9-2244-938B-F75AAAFDFD73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06D2215F-862E-DD5D-B311-A7365677056B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59E6A73D-8FE7-BB9E-3ABC-A70056CC8A2C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2A429DA0-1C48-4CBE-FE21-418C987D5FF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2A74A861-D775-1284-435C-B104E337730F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0AF9EB84-F0CD-986A-9A45-AEAD8ED49A1C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2078DDB4-28E1-2E6B-EF54-F766DB5C1D9A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9B62E708-6BE1-39A1-1CDC-421FBEEE22B1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DCAE3A4A-2AE6-5410-1B14-B5FC9A0D19D1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24D044A7-C45B-DFB7-42CD-9F6722A717B8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5AD2E05F-6342-0994-EECC-0249F47FEDC9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95CB9F81-FB99-4D24-8923-CD1DB3701166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07245327-2EEA-1945-547C-FAD6FB6F4188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9EDD468A-1E82-4CD5-395F-B3EBFD1B80F1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B1AB988A-F097-58F3-9BEE-DE370861B5A2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43B3CBB7-CCC8-DE49-DBAB-6F265C71BEA5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2392AF17-10F6-AE1C-754B-1450CB93602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86CA8F53-A3D1-76C7-9F6C-3FF98B47F1A6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6AB87ED8-3EDE-FD83-EAB4-8AF6547EDAE1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CAD03309-B10F-569C-67AE-7DAA816B6E7D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8222040D-EA26-DBC9-26C9-5A3C1BF5D72D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C0E65B3A-AF7D-113F-D7F7-5ED8B25A47B6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79638597-8F2A-6FA1-B58B-13C0C1531DE7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FA3F89BE-6BC7-C963-B249-1628E4A454EB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AC623CAB-41DD-D232-70E9-9D39904906EB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144D3D3E-821B-3E2D-FFA8-3C5F3C0842AF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0B6D1A08-92BE-31F3-CB7F-C075425753EC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B562C2CE-94A3-F96E-9629-06A28F9D11F3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D7BEDAD5-A47D-5D26-DAB1-8DF5F01D6CB8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2CA3F299-9100-5494-A699-471989BD34BC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CDC21AC3-C9DA-55EF-F4E8-FC89EDA3ED2D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9CF5252B-D29C-307F-E074-D43E5157BDF2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9499B929-5086-2F5A-98F0-EFBB9F40BE4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AEDE7E20-9EA4-B724-B5AA-247D89D0A4F0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8FE30905-BADA-B54E-3040-210984328E5B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88A34193-16DD-45F0-E142-A22B71076BDE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553BDFB1-933B-F41B-B5D8-C460754DB470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A4F099E2-1BF2-08F1-64ED-FA73FA5A4D07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B2141969-E7C9-0B12-54EC-C8729454D4FF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D6747F1D-84AB-E7E0-43D6-E0DE7F3EB196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523FC4E6-31A5-8348-9EF2-0DC960AC4499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CA35D0F4-C072-2774-0B08-10B22AD91124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9CFE6E6C-BAB1-E7E6-688F-4F1D50026560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665C978C-A15E-B9D6-99F6-CB53008DF415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8329FB23-6B70-7E63-A664-41E6E4FE9156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5A2320AD-F75B-7826-7A6E-437A538E5E6B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1601001C-88FA-E012-C46D-2AD9B01992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4328" y="473943"/>
            <a:ext cx="3338476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Signal Generation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FCBF84F3-E809-BB41-18B0-2560DF8AB77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06007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C45BD9DA-1292-8BAF-3E76-327927E0386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69729" y="3406454"/>
            <a:ext cx="3496888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Assign a meaningful, smooth signal to each node, reflecting community structure.</a:t>
            </a: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DF8F81C7-A406-3C08-B727-CFA3EED2F6DD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306007" y="1827605"/>
            <a:ext cx="4360514" cy="2730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community-level signals.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Assign signals to high-degree nodes (community heads).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Propagate signals through the network with community-aware weights.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Normalize node signals considering edge weights to neighbor nodes by carrying weighted average.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B10B73A8-979D-4192-39EB-7AD0AB4BADB0}"/>
              </a:ext>
            </a:extLst>
          </p:cNvPr>
          <p:cNvSpPr txBox="1">
            <a:spLocks/>
          </p:cNvSpPr>
          <p:nvPr/>
        </p:nvSpPr>
        <p:spPr>
          <a:xfrm>
            <a:off x="429028" y="3014322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2C2FE889-5283-D215-3B0A-53C64198852F}"/>
              </a:ext>
            </a:extLst>
          </p:cNvPr>
          <p:cNvSpPr txBox="1">
            <a:spLocks/>
          </p:cNvSpPr>
          <p:nvPr/>
        </p:nvSpPr>
        <p:spPr>
          <a:xfrm>
            <a:off x="434400" y="1307595"/>
            <a:ext cx="3496888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Signal Generation?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6FF4F7D7-1A52-3419-E592-4E94B0186AD9}"/>
              </a:ext>
            </a:extLst>
          </p:cNvPr>
          <p:cNvSpPr txBox="1">
            <a:spLocks/>
          </p:cNvSpPr>
          <p:nvPr/>
        </p:nvSpPr>
        <p:spPr>
          <a:xfrm>
            <a:off x="569729" y="1791392"/>
            <a:ext cx="3496888" cy="968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Signal Generation creates node signals based on community structures in the graph.</a:t>
            </a:r>
            <a:endParaRPr lang="en-US" sz="11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61F045B7-9A3D-60B0-C3D5-321AEFD366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37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3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Table of contents</a:t>
            </a:r>
            <a:endParaRPr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37" name="Google Shape;2337;p37"/>
          <p:cNvSpPr txBox="1">
            <a:spLocks noGrp="1"/>
          </p:cNvSpPr>
          <p:nvPr>
            <p:ph type="title" idx="2"/>
          </p:nvPr>
        </p:nvSpPr>
        <p:spPr>
          <a:xfrm>
            <a:off x="1420933" y="1659230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  <a:endParaRPr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38" name="Google Shape;2338;p37"/>
          <p:cNvSpPr txBox="1">
            <a:spLocks noGrp="1"/>
          </p:cNvSpPr>
          <p:nvPr>
            <p:ph type="title" idx="3"/>
          </p:nvPr>
        </p:nvSpPr>
        <p:spPr>
          <a:xfrm>
            <a:off x="4572000" y="1659230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39" name="Google Shape;2339;p37"/>
          <p:cNvSpPr txBox="1">
            <a:spLocks noGrp="1"/>
          </p:cNvSpPr>
          <p:nvPr>
            <p:ph type="title" idx="4"/>
          </p:nvPr>
        </p:nvSpPr>
        <p:spPr>
          <a:xfrm>
            <a:off x="1400685" y="2894749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40" name="Google Shape;2340;p37"/>
          <p:cNvSpPr txBox="1">
            <a:spLocks noGrp="1"/>
          </p:cNvSpPr>
          <p:nvPr>
            <p:ph type="title" idx="5"/>
          </p:nvPr>
        </p:nvSpPr>
        <p:spPr>
          <a:xfrm>
            <a:off x="4551751" y="2940966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41" name="Google Shape;2341;p37"/>
          <p:cNvSpPr txBox="1">
            <a:spLocks noGrp="1"/>
          </p:cNvSpPr>
          <p:nvPr>
            <p:ph type="title" idx="6"/>
          </p:nvPr>
        </p:nvSpPr>
        <p:spPr>
          <a:xfrm>
            <a:off x="1400685" y="4130268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05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43" name="Google Shape;2343;p37"/>
          <p:cNvSpPr txBox="1">
            <a:spLocks noGrp="1"/>
          </p:cNvSpPr>
          <p:nvPr>
            <p:ph type="subTitle" idx="1"/>
          </p:nvPr>
        </p:nvSpPr>
        <p:spPr>
          <a:xfrm>
            <a:off x="2344767" y="1463420"/>
            <a:ext cx="1987815" cy="10792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Definition</a:t>
            </a:r>
            <a:endParaRPr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46" name="Google Shape;2346;p37"/>
          <p:cNvSpPr txBox="1">
            <a:spLocks noGrp="1"/>
          </p:cNvSpPr>
          <p:nvPr>
            <p:ph type="subTitle" idx="13"/>
          </p:nvPr>
        </p:nvSpPr>
        <p:spPr>
          <a:xfrm>
            <a:off x="5722514" y="1608648"/>
            <a:ext cx="1746196" cy="72730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Goal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49" name="Google Shape;2349;p37"/>
          <p:cNvCxnSpPr/>
          <p:nvPr/>
        </p:nvCxnSpPr>
        <p:spPr>
          <a:xfrm>
            <a:off x="4513652" y="2722245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343;p37">
            <a:extLst>
              <a:ext uri="{FF2B5EF4-FFF2-40B4-BE49-F238E27FC236}">
                <a16:creationId xmlns:a16="http://schemas.microsoft.com/office/drawing/2014/main" id="{1C57DD9B-63C2-8C87-2363-4D05B620D5BD}"/>
              </a:ext>
            </a:extLst>
          </p:cNvPr>
          <p:cNvSpPr txBox="1">
            <a:spLocks/>
          </p:cNvSpPr>
          <p:nvPr/>
        </p:nvSpPr>
        <p:spPr>
          <a:xfrm>
            <a:off x="2241284" y="2828714"/>
            <a:ext cx="1987814" cy="727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spcAft>
                <a:spcPts val="12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Workflow</a:t>
            </a:r>
          </a:p>
        </p:txBody>
      </p:sp>
      <p:sp>
        <p:nvSpPr>
          <p:cNvPr id="12" name="Google Shape;2343;p37">
            <a:extLst>
              <a:ext uri="{FF2B5EF4-FFF2-40B4-BE49-F238E27FC236}">
                <a16:creationId xmlns:a16="http://schemas.microsoft.com/office/drawing/2014/main" id="{5A086D4E-621E-D097-C599-3C578CED5D63}"/>
              </a:ext>
            </a:extLst>
          </p:cNvPr>
          <p:cNvSpPr txBox="1">
            <a:spLocks/>
          </p:cNvSpPr>
          <p:nvPr/>
        </p:nvSpPr>
        <p:spPr>
          <a:xfrm>
            <a:off x="5601705" y="2807548"/>
            <a:ext cx="1987814" cy="96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spcAft>
                <a:spcPts val="12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Insights and Applications</a:t>
            </a:r>
          </a:p>
        </p:txBody>
      </p:sp>
      <p:sp>
        <p:nvSpPr>
          <p:cNvPr id="13" name="Google Shape;2343;p37">
            <a:extLst>
              <a:ext uri="{FF2B5EF4-FFF2-40B4-BE49-F238E27FC236}">
                <a16:creationId xmlns:a16="http://schemas.microsoft.com/office/drawing/2014/main" id="{EEC25114-FC91-896A-96AD-1044547C74AF}"/>
              </a:ext>
            </a:extLst>
          </p:cNvPr>
          <p:cNvSpPr txBox="1">
            <a:spLocks/>
          </p:cNvSpPr>
          <p:nvPr/>
        </p:nvSpPr>
        <p:spPr>
          <a:xfrm>
            <a:off x="2241284" y="4018016"/>
            <a:ext cx="1987814" cy="727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spcAft>
                <a:spcPts val="1200"/>
              </a:spcAft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Plan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0D60B540-6379-CE54-ED28-9349C70DD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96C4DFB4-3738-8C44-5C37-3BBE260417A1}"/>
              </a:ext>
            </a:extLst>
          </p:cNvPr>
          <p:cNvGrpSpPr/>
          <p:nvPr/>
        </p:nvGrpSpPr>
        <p:grpSpPr>
          <a:xfrm rot="-5400000">
            <a:off x="7382168" y="3806365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56D6C96C-3968-57BC-A4D7-C0AE2B9AC71F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C629F51D-A79E-E098-2244-4371EEB38530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4115D23B-FA3A-F569-4CFC-D64BE20ADF2C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3C2993FD-14F8-0455-EF9E-0D8098A737D7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47159BC7-34D2-89D6-5565-B9D1613FED70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CDFDD063-41D0-A0D9-DC2D-ABB4C893C310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8700307F-842B-8C18-EE1E-D6E78A888A55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002B1E74-AEA4-9FA4-313F-23B0FC95074F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E9CDCAE4-0A7F-38A9-4A7C-09CAFDDF2776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33C36146-3DD2-C15A-393E-F08C74192970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61FF7036-F131-F5F7-8E64-26F795EC43D6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2FA5D409-4DCF-E10C-2CF8-D63A39EF4410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0C668291-2F33-40BA-E8EF-E23D76E78629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AAE9B923-9385-F729-B147-36537C7BB766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1FDECA12-A8A2-B21F-8471-92DE26CA769C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C836C175-8ACB-B40A-DED4-FA833D638FF6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30038D4E-676F-89F0-EF5E-743921890D31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5C033CBE-0133-7F0E-3786-B96F983E741B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73927D7D-28F9-7BE9-0904-E5F6B43BEEC3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4ACAE7DC-2E3E-DB1F-AA3A-A5AD7492B8A2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58DC485F-5C02-2736-F490-B34C8F0C3039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92011D02-E9F1-A1D1-D2CB-91B8CC2915B8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BED6F506-64B4-DD17-6EDD-C4107393F876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64DA9EA3-D323-2416-A1F9-0FD5F92A68A2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C7AF865D-8D77-5C97-5E38-60E12FB84F36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70011283-3F4F-F125-C18D-50CB2E0BFD4A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ED68C91B-6034-39A9-38CA-5DDEEC65DA41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F57AEF23-CE2A-F8C6-AF77-5FCC75C6926E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71930161-1F4D-BF2E-A7B9-15C872DC2D33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D27AB963-634B-FFBD-26F6-2642D47C509E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A798E3C3-6BDF-7E44-63B9-D4402A7E555B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4E753EFE-F5BE-E737-6AA5-EA7E0FE744CF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F5B01E26-4BB5-89C9-F8BE-45DA4E2C212B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90ECD694-51FE-1017-5868-9943B2B7723B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F8F48629-CB5D-A3B3-C60A-28FB3F224439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E355E83A-4596-D9A0-4D60-B37C1A9C4B56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4991F00C-C63E-AE86-0A21-17A89F8C9B1D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9BA35547-26DD-3A0A-AC0A-73D0832531FB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0ED8DDCF-25C4-0BB2-FD1F-31AB59067244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1FC29913-9D92-3321-C23D-788F5D86BD5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63D0B31B-8554-462F-E78D-8AEF15BD009A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F7E52D8A-AFAE-97B9-92D8-44247CD2CF52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AFDB9153-EB70-5694-0BFA-8B9E2930505D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D48E35E1-9FFE-C1F9-6781-6A945B2C3938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997A385E-9B98-F760-6D5F-8B7D81B64EB6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83016917-DB4B-4E59-15B5-870B522DE4D1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3D555308-01DB-18D6-1F18-EC5D0BBECACE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60AA8EFB-3FBB-B757-2C22-F417642349D4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F5EF3E56-20B7-D446-16E2-99AAD469281E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7503D100-A621-C471-3B43-17168D143305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A512D073-A72C-1CC9-5FE7-EE1BE77FD077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C559E0CC-7AD3-2A0E-84D1-4AEF128B4970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0F5BBDC4-F5EC-6477-2B8D-D44ABB8D5CDA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4C53FA1A-5AA2-B9ED-3A6D-9D6956192702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EA1F4FA5-D6E5-9E81-13A6-EE14CC5F88B1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A7873627-DCF5-A179-000F-FEDA135FC98F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693E72AB-A14C-34F1-556C-043AEBA7B23D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FA784D4E-8C4C-2718-2E2B-204B04DBE7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4328" y="473943"/>
            <a:ext cx="3338476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Anomaly Injection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A0FA318F-4015-904C-B7BD-2CCBF1870DE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06007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FB08E70D-E072-A413-C3B1-5799CFC2E3E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69729" y="3406454"/>
            <a:ext cx="3496888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 known anomalies for testing and evaluating the accuracy of anomaly detection algorithms.</a:t>
            </a: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18AE1DAB-E03C-6154-E5FF-6CD481BC53E2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306007" y="1884755"/>
            <a:ext cx="4360514" cy="2730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Select a random subset of nodes as anomalies.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each, find the maximum signal in their community.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Increase their signal by a random factor above this maximum.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Output the modified signal vector with injected anomalies.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8BDB3C47-3EA7-727D-EC3A-C249AE95C5E5}"/>
              </a:ext>
            </a:extLst>
          </p:cNvPr>
          <p:cNvSpPr txBox="1">
            <a:spLocks/>
          </p:cNvSpPr>
          <p:nvPr/>
        </p:nvSpPr>
        <p:spPr>
          <a:xfrm>
            <a:off x="429028" y="3014322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883D3C19-2AA3-53B9-A27E-EFA5EB4D561C}"/>
              </a:ext>
            </a:extLst>
          </p:cNvPr>
          <p:cNvSpPr txBox="1">
            <a:spLocks/>
          </p:cNvSpPr>
          <p:nvPr/>
        </p:nvSpPr>
        <p:spPr>
          <a:xfrm>
            <a:off x="501491" y="1308107"/>
            <a:ext cx="3632217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Anomaly Injection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13BDF746-4BD0-2718-1008-57AF19CF6186}"/>
              </a:ext>
            </a:extLst>
          </p:cNvPr>
          <p:cNvSpPr txBox="1">
            <a:spLocks/>
          </p:cNvSpPr>
          <p:nvPr/>
        </p:nvSpPr>
        <p:spPr>
          <a:xfrm>
            <a:off x="569729" y="1791392"/>
            <a:ext cx="3496888" cy="12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Anomaly Injection simulates abnormal behavior by increasing signal values of selected nodes beyond their community norms.</a:t>
            </a:r>
          </a:p>
        </p:txBody>
      </p:sp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950EEBAE-7D56-4393-2623-20A19B6A0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285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C37EC62D-0906-0CB7-082E-CFCF3049F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74B40506-A910-528D-1999-3E39BF421BD3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387CD02F-DC99-4498-A4EF-AD2F23A48258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3615E732-DCD0-7C3F-4298-4557E038C448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C4EF38B8-C9BD-0884-144D-4CE563EA43D3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F702DF4B-6C43-0552-8537-6A0FC9982FC5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4549BF26-10BD-FD8B-3D07-33D3DC95CE6F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F1149E89-E46F-86D0-DF59-7E52DE53DA30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A09ABC74-8D3B-0C3B-CF4D-0FE9632AFBAF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CB01ED62-C47B-2EAD-2759-27E590CD5797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F52CB699-55B5-E36D-A9BB-62730BC05C06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BF1ABA34-0764-7B45-2291-0C53DB109BDB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B2EF961B-BEA1-DB44-D40B-63E3B32A41CC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A21D7D7D-890C-AAC2-C587-267DEDAF9DCF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E570DF93-59D8-BF6C-28EB-E25578D5B212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BED799D0-6721-11B1-675C-8370177D0701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F9481084-BE12-B964-1E63-5D7E30EBF6EE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8F321CEF-CEEC-33AB-9DC5-17D1304CD96B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A52719CB-91B5-0887-F731-59AFDA2984A0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12BA223F-5079-CF3E-DD4C-8D2D05FC79F3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8030958C-068F-408E-4BF1-6482BDD6E63A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D2F2679E-DBCC-A629-D51E-92C707F97F36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66C0D5AC-BDBF-EB39-E006-16FF70F7C496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9CFC3CB0-2615-670E-0341-6902304D80F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3E8DCAA9-7264-7F7A-99F3-6C424330B6BD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71EC12C8-5E97-BA9A-F912-F12CCB984BA1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0D9A75E0-2DD2-1756-258D-2C18785A978E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DBF8F13B-03A2-41F6-A3D1-49788D2207B5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3D820DB7-D768-4A15-C95E-6477292CA476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A141A55D-E5BA-B45B-67F9-2260AC5758A5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447BA403-FAEC-8DF8-1943-C3B154ABEE9E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328ABC12-B52E-CCC2-D8D0-08644590F4BE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B2CE46B9-BE9E-39C4-D93B-7C520F1EDF29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C90EF8C4-EFB8-94CC-CF38-80D8BB5E61ED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122EBED9-82BE-4AB9-B2CE-2F2BEDB03DE7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B4F67A05-36B7-B909-7C3A-3DD626722920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E2F1F3A1-F875-80C9-042A-B749AD87CDCB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B2FE2BC8-958B-C243-5353-1840D6D88267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F81A8BC9-7B6C-0256-8DBB-7EB1B69EC9C0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B77624F9-A787-670B-1476-37905E70246B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748BD2AC-F5DF-45A9-66BD-70F02F413E38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676D70A6-D511-9638-48BA-014ADC84F775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D11A9832-175E-099F-431F-3E541E835F6B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3B8B5086-521A-9AA6-184D-910BA2B7A67F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B92B8BD1-576B-98D9-F8C1-2A732130F9A2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38E28874-F224-E43E-A175-D82A4B164D38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69B58319-A1D2-1E9B-E13D-EA31259F156B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A31EAEB5-1270-32C9-B066-732738889275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01188494-6131-73AF-BCC2-58846B39AA17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F89426AE-788F-C199-695F-AFC14EA67D3E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BCAF0160-C12D-8E13-FB4F-E18C2B7846B3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28354E88-9DC3-E8E8-0D17-E00153DED328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44C33C20-7A7C-92B3-0E7B-9A0A1553A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1008E6EE-BBBE-D04F-C69B-FE1007577886}"/>
              </a:ext>
            </a:extLst>
          </p:cNvPr>
          <p:cNvSpPr/>
          <p:nvPr/>
        </p:nvSpPr>
        <p:spPr>
          <a:xfrm rot="1387030">
            <a:off x="4384964" y="4042062"/>
            <a:ext cx="588818" cy="32558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91968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CEE62E93-B67A-FE8E-7EC8-8E7366315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E7F56F71-7BB5-EC9F-CE33-E8D6E84C473F}"/>
              </a:ext>
            </a:extLst>
          </p:cNvPr>
          <p:cNvGrpSpPr/>
          <p:nvPr/>
        </p:nvGrpSpPr>
        <p:grpSpPr>
          <a:xfrm rot="-5400000">
            <a:off x="7706018" y="3650829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047E7D3D-E8DF-0C0C-D314-B57A05D2857B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E89449DE-52D1-36D9-B0EC-02577CF0023E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88B34F92-A510-E41E-D71D-40E2A1930800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212D79D1-46EA-02B6-BCFD-CD7E89CE8DD5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0D12274B-2E58-2CB2-ED10-1E8E6670517C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1B260BAA-AF27-0F1F-40AB-EB3B0BBAF63D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F89E8044-3865-40C2-9603-F233B7828634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1B81159F-57B6-4E9F-B87B-ECFFC6C8765A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61F6058F-8C0C-56EF-9737-4B4A58152E37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D0A157D4-F3C3-CF27-3CE8-2E0E574BAEB1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692707DA-3D50-1650-9CD3-A049D0EA8CAB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C6D84702-56E2-892C-8FCC-080FA30E2A36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65EC77A9-01FA-7B86-DD37-1AEC55221280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88172402-39EB-6CDF-B7D1-14FA89C5C63E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BB7296F0-E5FE-C7F1-D511-90B09F227A9F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D57A1CCC-AA01-B70E-A8F4-11F2E6EB635F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E5C98E96-04D7-9854-FAB9-3A06E6D4B6CE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A5D83C6D-A161-CB8A-1C42-CEC557A493C3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88C767E0-3C0E-002D-25FB-70F30532C93A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532C52A7-3688-0B02-8355-827747D0A779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8054FA54-D244-022F-29BA-DB19AD033415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6DCF4A31-A031-97EE-01BA-5CD62B13335D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740B71DC-85E7-A216-AE59-F35D2B3F74AC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A154E0A0-B4FF-C412-C9A4-DECEF524AA31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F038137D-DFCA-E7C6-5F33-041C1AFC4DCE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0C7E58CA-7A21-87CC-09E4-288B0D5F6F0F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D3073A46-1F42-865F-4122-7B9C2AC48C51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ADA1902C-CE0C-B987-5CB0-4284D29E8B4A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F9DCC548-32E5-3ADD-C921-5C5B19508DC2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10B8E530-CFE0-6C01-1B1A-EA49AFD9027D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91815DB0-F6D2-9827-318E-E9848A3CA200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435DD7EC-05B4-AA25-9B1A-0CD7482A297C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1A94C825-4BCE-2DCA-0588-EF54539C2C5B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A6ACCA1A-F519-3365-7838-A62EAA482D0F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24856C52-E751-8C01-26E3-6E387FA897E0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E2C80E35-4723-050F-438F-6ECB830B998A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B279C827-8213-D096-1BAF-A86C610EB74A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41C4BFCA-EEA6-18EA-6812-6D37765D764C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52035249-E63D-3518-70DA-D6D073AD6A8E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E0E3F1AE-2AF3-883B-F47D-7150ADD4B470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2E61B124-12C4-1CFD-22D8-4093920DAC75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5EFD1F79-8042-FA48-C884-F2094D28F381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4EE5DC68-33A8-5B3E-3DFB-515380909609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EFF3850E-A824-1816-3E38-BA20E1C3D046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318F411A-B0C9-9192-B425-09B12633DC52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2D339C57-2781-CE80-A422-54ACE0FF775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47B2CDC5-6AFA-5FAF-90AB-2AE307D03FDE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5A51CCC4-A3CB-FC6B-8581-8326EFDA2A2E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E40851C5-92E6-A3A9-3F03-0633E4299F1C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984DFE65-4DD5-57E7-0E5C-3A20D86DE321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A2A75D4F-5BF7-39FF-54AE-7B3EBFE0FC0B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691C84DB-4421-EFC4-55AB-A8374208A2A0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8A39BC38-82BF-167C-F3CB-94F2D7FFEBC8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14345DF7-D50F-A58D-A2E8-A0D3B74204A6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29EB4EEE-9456-9500-CE38-5E327B17D6C0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8CC32CC3-A969-446E-87CD-21BCB8229626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7B12D4BA-E1E1-92D9-5442-2DF7C5BAA57F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4E062A05-D532-DB41-20C9-D9B4EE88BB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9729" y="569903"/>
            <a:ext cx="7340480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SpecF – Spectral Filtering for Anomaly Detection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17FF4154-7F84-D660-DE23-2E7C8790A46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06007" y="1347327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 (High-Level):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161947F4-69ED-6A95-A06B-21F3B2846943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96122" y="3601876"/>
            <a:ext cx="3496888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detect anomalies by identifying nodes whose feature signals deviate from the expected smoothness within their own community.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29A2DF3A-FF0E-4336-ABD2-00F25BBDA26C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306007" y="1832496"/>
            <a:ext cx="4360514" cy="2730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Apply Graph Fourier Transform to convert node signals into the frequency domain.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a low-pass filter to smooth signals and remove high-frequency (anomalous) components.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Compare original and filtered signals, then use community-based thresholds to identify anomalous nodes.</a:t>
            </a: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818D7B5E-B36C-1C8D-D358-D8A485258A27}"/>
              </a:ext>
            </a:extLst>
          </p:cNvPr>
          <p:cNvSpPr txBox="1">
            <a:spLocks/>
          </p:cNvSpPr>
          <p:nvPr/>
        </p:nvSpPr>
        <p:spPr>
          <a:xfrm>
            <a:off x="487568" y="3203486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3846927E-4D36-14E7-6669-A7A787824CE1}"/>
              </a:ext>
            </a:extLst>
          </p:cNvPr>
          <p:cNvSpPr txBox="1">
            <a:spLocks/>
          </p:cNvSpPr>
          <p:nvPr/>
        </p:nvSpPr>
        <p:spPr>
          <a:xfrm>
            <a:off x="243239" y="1321922"/>
            <a:ext cx="2780694" cy="490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SpecF</a:t>
            </a: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8237FA09-C1B8-864C-BD22-195C45D9894E}"/>
              </a:ext>
            </a:extLst>
          </p:cNvPr>
          <p:cNvSpPr txBox="1">
            <a:spLocks/>
          </p:cNvSpPr>
          <p:nvPr/>
        </p:nvSpPr>
        <p:spPr>
          <a:xfrm>
            <a:off x="628505" y="1773527"/>
            <a:ext cx="3496887" cy="12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l"/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 unsupervised method based on graph signal processing, which applies a low-pass spectral filter to highlight nodes that disrupt smooth community-level patterns.</a:t>
            </a:r>
          </a:p>
        </p:txBody>
      </p:sp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7BEFAFCA-1FB7-0093-DD86-5C3A6FA27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578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>
          <a:extLst>
            <a:ext uri="{FF2B5EF4-FFF2-40B4-BE49-F238E27FC236}">
              <a16:creationId xmlns:a16="http://schemas.microsoft.com/office/drawing/2014/main" id="{E38211C1-285B-786C-2E31-531683E894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>
            <a:extLst>
              <a:ext uri="{FF2B5EF4-FFF2-40B4-BE49-F238E27FC236}">
                <a16:creationId xmlns:a16="http://schemas.microsoft.com/office/drawing/2014/main" id="{AB06F88D-90CA-89B0-EA43-324957142D4C}"/>
              </a:ext>
            </a:extLst>
          </p:cNvPr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>
              <a:extLst>
                <a:ext uri="{FF2B5EF4-FFF2-40B4-BE49-F238E27FC236}">
                  <a16:creationId xmlns:a16="http://schemas.microsoft.com/office/drawing/2014/main" id="{B82CDAD4-9B49-F6DE-A15A-CD8F96209FCA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>
              <a:extLst>
                <a:ext uri="{FF2B5EF4-FFF2-40B4-BE49-F238E27FC236}">
                  <a16:creationId xmlns:a16="http://schemas.microsoft.com/office/drawing/2014/main" id="{756D5CA9-68B7-3C69-EA16-5A7968379A2F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>
              <a:extLst>
                <a:ext uri="{FF2B5EF4-FFF2-40B4-BE49-F238E27FC236}">
                  <a16:creationId xmlns:a16="http://schemas.microsoft.com/office/drawing/2014/main" id="{88846205-96D0-C974-25C0-6C772385BE42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>
              <a:extLst>
                <a:ext uri="{FF2B5EF4-FFF2-40B4-BE49-F238E27FC236}">
                  <a16:creationId xmlns:a16="http://schemas.microsoft.com/office/drawing/2014/main" id="{47B6EE0D-9F50-FBD3-D1D6-BF1E64D70EBA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>
              <a:extLst>
                <a:ext uri="{FF2B5EF4-FFF2-40B4-BE49-F238E27FC236}">
                  <a16:creationId xmlns:a16="http://schemas.microsoft.com/office/drawing/2014/main" id="{6BF0DBA8-23A4-2F17-8B3E-985ADBF47BDF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>
              <a:extLst>
                <a:ext uri="{FF2B5EF4-FFF2-40B4-BE49-F238E27FC236}">
                  <a16:creationId xmlns:a16="http://schemas.microsoft.com/office/drawing/2014/main" id="{FB155494-4109-72AF-499E-5691357EE607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>
              <a:extLst>
                <a:ext uri="{FF2B5EF4-FFF2-40B4-BE49-F238E27FC236}">
                  <a16:creationId xmlns:a16="http://schemas.microsoft.com/office/drawing/2014/main" id="{02043917-A598-8FB8-6A11-B4F4667EE6EA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>
              <a:extLst>
                <a:ext uri="{FF2B5EF4-FFF2-40B4-BE49-F238E27FC236}">
                  <a16:creationId xmlns:a16="http://schemas.microsoft.com/office/drawing/2014/main" id="{FE258E7E-B36A-F4F1-C504-9BF3DBFF0CD7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>
              <a:extLst>
                <a:ext uri="{FF2B5EF4-FFF2-40B4-BE49-F238E27FC236}">
                  <a16:creationId xmlns:a16="http://schemas.microsoft.com/office/drawing/2014/main" id="{75D00EA7-5F5F-89AD-247E-1FE68C3B2EDD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>
              <a:extLst>
                <a:ext uri="{FF2B5EF4-FFF2-40B4-BE49-F238E27FC236}">
                  <a16:creationId xmlns:a16="http://schemas.microsoft.com/office/drawing/2014/main" id="{B5308B14-34C1-4EB5-F22B-F2B6118FE568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>
              <a:extLst>
                <a:ext uri="{FF2B5EF4-FFF2-40B4-BE49-F238E27FC236}">
                  <a16:creationId xmlns:a16="http://schemas.microsoft.com/office/drawing/2014/main" id="{0AC0DBB6-B76B-135F-9B67-0251F6D0B21D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>
              <a:extLst>
                <a:ext uri="{FF2B5EF4-FFF2-40B4-BE49-F238E27FC236}">
                  <a16:creationId xmlns:a16="http://schemas.microsoft.com/office/drawing/2014/main" id="{176294CA-6161-D259-3914-02826AB66B25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>
              <a:extLst>
                <a:ext uri="{FF2B5EF4-FFF2-40B4-BE49-F238E27FC236}">
                  <a16:creationId xmlns:a16="http://schemas.microsoft.com/office/drawing/2014/main" id="{06262912-96C9-AB6D-23EA-AB1718CD9C9D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>
              <a:extLst>
                <a:ext uri="{FF2B5EF4-FFF2-40B4-BE49-F238E27FC236}">
                  <a16:creationId xmlns:a16="http://schemas.microsoft.com/office/drawing/2014/main" id="{07EFF17D-7360-EEC8-ADE8-F7D97470DFA0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>
              <a:extLst>
                <a:ext uri="{FF2B5EF4-FFF2-40B4-BE49-F238E27FC236}">
                  <a16:creationId xmlns:a16="http://schemas.microsoft.com/office/drawing/2014/main" id="{13EFCFA3-7280-9AAD-E5A5-E826DE710452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>
              <a:extLst>
                <a:ext uri="{FF2B5EF4-FFF2-40B4-BE49-F238E27FC236}">
                  <a16:creationId xmlns:a16="http://schemas.microsoft.com/office/drawing/2014/main" id="{D2664C97-3A0E-5443-FC7B-D5BC7CB0770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>
              <a:extLst>
                <a:ext uri="{FF2B5EF4-FFF2-40B4-BE49-F238E27FC236}">
                  <a16:creationId xmlns:a16="http://schemas.microsoft.com/office/drawing/2014/main" id="{30F67D20-8239-77F8-9BEE-134988A009F9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>
              <a:extLst>
                <a:ext uri="{FF2B5EF4-FFF2-40B4-BE49-F238E27FC236}">
                  <a16:creationId xmlns:a16="http://schemas.microsoft.com/office/drawing/2014/main" id="{F535ADFC-6C0D-5F78-5EA7-D18FF5EDDADB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>
              <a:extLst>
                <a:ext uri="{FF2B5EF4-FFF2-40B4-BE49-F238E27FC236}">
                  <a16:creationId xmlns:a16="http://schemas.microsoft.com/office/drawing/2014/main" id="{D58CF08A-B530-E72A-4E04-E7A202BE2843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>
              <a:extLst>
                <a:ext uri="{FF2B5EF4-FFF2-40B4-BE49-F238E27FC236}">
                  <a16:creationId xmlns:a16="http://schemas.microsoft.com/office/drawing/2014/main" id="{F840FA5B-FADD-2AE2-6C6F-E1FA18CDA67B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>
              <a:extLst>
                <a:ext uri="{FF2B5EF4-FFF2-40B4-BE49-F238E27FC236}">
                  <a16:creationId xmlns:a16="http://schemas.microsoft.com/office/drawing/2014/main" id="{FFA0FF2F-6A63-5E8A-F72B-B64CA12329CF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>
              <a:extLst>
                <a:ext uri="{FF2B5EF4-FFF2-40B4-BE49-F238E27FC236}">
                  <a16:creationId xmlns:a16="http://schemas.microsoft.com/office/drawing/2014/main" id="{0B547BCD-EA56-2BE2-8CBF-ABE47A6A5D2D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>
              <a:extLst>
                <a:ext uri="{FF2B5EF4-FFF2-40B4-BE49-F238E27FC236}">
                  <a16:creationId xmlns:a16="http://schemas.microsoft.com/office/drawing/2014/main" id="{844CB22E-34B8-0D88-BFA7-0F8E23F547B9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>
              <a:extLst>
                <a:ext uri="{FF2B5EF4-FFF2-40B4-BE49-F238E27FC236}">
                  <a16:creationId xmlns:a16="http://schemas.microsoft.com/office/drawing/2014/main" id="{CBE321B6-81DF-A784-C802-62FB5C8F467E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>
              <a:extLst>
                <a:ext uri="{FF2B5EF4-FFF2-40B4-BE49-F238E27FC236}">
                  <a16:creationId xmlns:a16="http://schemas.microsoft.com/office/drawing/2014/main" id="{637998E9-641B-EE8E-CD7A-B9257CE2F3D7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>
              <a:extLst>
                <a:ext uri="{FF2B5EF4-FFF2-40B4-BE49-F238E27FC236}">
                  <a16:creationId xmlns:a16="http://schemas.microsoft.com/office/drawing/2014/main" id="{4B6CE23A-3C18-5F31-EDF2-35D77BFE0D14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>
              <a:extLst>
                <a:ext uri="{FF2B5EF4-FFF2-40B4-BE49-F238E27FC236}">
                  <a16:creationId xmlns:a16="http://schemas.microsoft.com/office/drawing/2014/main" id="{DF66B50D-19FB-A9D7-518F-CE58E5FA2E5E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>
              <a:extLst>
                <a:ext uri="{FF2B5EF4-FFF2-40B4-BE49-F238E27FC236}">
                  <a16:creationId xmlns:a16="http://schemas.microsoft.com/office/drawing/2014/main" id="{99393986-7993-2035-AF53-AED4A2B0F3DA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>
              <a:extLst>
                <a:ext uri="{FF2B5EF4-FFF2-40B4-BE49-F238E27FC236}">
                  <a16:creationId xmlns:a16="http://schemas.microsoft.com/office/drawing/2014/main" id="{9BA5D42E-4AD2-B6D8-B509-C3BAA18537A2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>
              <a:extLst>
                <a:ext uri="{FF2B5EF4-FFF2-40B4-BE49-F238E27FC236}">
                  <a16:creationId xmlns:a16="http://schemas.microsoft.com/office/drawing/2014/main" id="{CA40328F-3365-D4F5-D0C1-49F577A5A0D2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>
              <a:extLst>
                <a:ext uri="{FF2B5EF4-FFF2-40B4-BE49-F238E27FC236}">
                  <a16:creationId xmlns:a16="http://schemas.microsoft.com/office/drawing/2014/main" id="{D0294B29-7369-3C52-1D91-C860F3B87CFC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>
              <a:extLst>
                <a:ext uri="{FF2B5EF4-FFF2-40B4-BE49-F238E27FC236}">
                  <a16:creationId xmlns:a16="http://schemas.microsoft.com/office/drawing/2014/main" id="{2A584FE4-CC50-1A8B-829E-84D155F8669B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>
              <a:extLst>
                <a:ext uri="{FF2B5EF4-FFF2-40B4-BE49-F238E27FC236}">
                  <a16:creationId xmlns:a16="http://schemas.microsoft.com/office/drawing/2014/main" id="{3C5B1981-15FF-5F8A-10B9-D43010B31FD6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>
              <a:extLst>
                <a:ext uri="{FF2B5EF4-FFF2-40B4-BE49-F238E27FC236}">
                  <a16:creationId xmlns:a16="http://schemas.microsoft.com/office/drawing/2014/main" id="{8B541EFD-9525-9FEB-7D98-AB209FE627F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>
              <a:extLst>
                <a:ext uri="{FF2B5EF4-FFF2-40B4-BE49-F238E27FC236}">
                  <a16:creationId xmlns:a16="http://schemas.microsoft.com/office/drawing/2014/main" id="{5B5AA23C-934C-F896-A8CA-24BFAD9222FC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>
              <a:extLst>
                <a:ext uri="{FF2B5EF4-FFF2-40B4-BE49-F238E27FC236}">
                  <a16:creationId xmlns:a16="http://schemas.microsoft.com/office/drawing/2014/main" id="{F23ED14E-4705-580C-1A5B-2C1069ADAD15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>
              <a:extLst>
                <a:ext uri="{FF2B5EF4-FFF2-40B4-BE49-F238E27FC236}">
                  <a16:creationId xmlns:a16="http://schemas.microsoft.com/office/drawing/2014/main" id="{486D395D-BF3D-1203-214A-7AB520A2F7C3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>
              <a:extLst>
                <a:ext uri="{FF2B5EF4-FFF2-40B4-BE49-F238E27FC236}">
                  <a16:creationId xmlns:a16="http://schemas.microsoft.com/office/drawing/2014/main" id="{26415623-8E50-CFF4-5C2C-35B4598580CD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>
              <a:extLst>
                <a:ext uri="{FF2B5EF4-FFF2-40B4-BE49-F238E27FC236}">
                  <a16:creationId xmlns:a16="http://schemas.microsoft.com/office/drawing/2014/main" id="{F069B592-249A-14B5-B077-7F3B2CA8D9B6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>
              <a:extLst>
                <a:ext uri="{FF2B5EF4-FFF2-40B4-BE49-F238E27FC236}">
                  <a16:creationId xmlns:a16="http://schemas.microsoft.com/office/drawing/2014/main" id="{1ED23572-7FA9-5495-2189-1C6F00CE033C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>
              <a:extLst>
                <a:ext uri="{FF2B5EF4-FFF2-40B4-BE49-F238E27FC236}">
                  <a16:creationId xmlns:a16="http://schemas.microsoft.com/office/drawing/2014/main" id="{40650CF4-4C71-C7AB-73B4-6C0365857074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>
              <a:extLst>
                <a:ext uri="{FF2B5EF4-FFF2-40B4-BE49-F238E27FC236}">
                  <a16:creationId xmlns:a16="http://schemas.microsoft.com/office/drawing/2014/main" id="{FAF6FD8F-6655-BA19-C6F1-EB7A4137111D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>
              <a:extLst>
                <a:ext uri="{FF2B5EF4-FFF2-40B4-BE49-F238E27FC236}">
                  <a16:creationId xmlns:a16="http://schemas.microsoft.com/office/drawing/2014/main" id="{1123EEE7-8A67-9CCC-C8B8-9CFB438AB949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>
              <a:extLst>
                <a:ext uri="{FF2B5EF4-FFF2-40B4-BE49-F238E27FC236}">
                  <a16:creationId xmlns:a16="http://schemas.microsoft.com/office/drawing/2014/main" id="{4C45F88C-0D82-355B-84ED-EF12BC2E896D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>
              <a:extLst>
                <a:ext uri="{FF2B5EF4-FFF2-40B4-BE49-F238E27FC236}">
                  <a16:creationId xmlns:a16="http://schemas.microsoft.com/office/drawing/2014/main" id="{828ABACB-430E-2090-7CAC-ECB694E9014A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>
              <a:extLst>
                <a:ext uri="{FF2B5EF4-FFF2-40B4-BE49-F238E27FC236}">
                  <a16:creationId xmlns:a16="http://schemas.microsoft.com/office/drawing/2014/main" id="{213B929F-BEB0-F37E-3BF4-95B95116123B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>
              <a:extLst>
                <a:ext uri="{FF2B5EF4-FFF2-40B4-BE49-F238E27FC236}">
                  <a16:creationId xmlns:a16="http://schemas.microsoft.com/office/drawing/2014/main" id="{2D71FC92-E75C-77A8-AC02-BA1810D6B3F7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>
              <a:extLst>
                <a:ext uri="{FF2B5EF4-FFF2-40B4-BE49-F238E27FC236}">
                  <a16:creationId xmlns:a16="http://schemas.microsoft.com/office/drawing/2014/main" id="{4CFBB46E-527D-7B58-CE2F-D3C51B2B6F87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>
              <a:extLst>
                <a:ext uri="{FF2B5EF4-FFF2-40B4-BE49-F238E27FC236}">
                  <a16:creationId xmlns:a16="http://schemas.microsoft.com/office/drawing/2014/main" id="{808D75FD-8FED-7D02-03EE-6DB94AA091D0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>
              <a:extLst>
                <a:ext uri="{FF2B5EF4-FFF2-40B4-BE49-F238E27FC236}">
                  <a16:creationId xmlns:a16="http://schemas.microsoft.com/office/drawing/2014/main" id="{32504808-883A-A12B-6D9E-61B2943C2C30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463AC31-4CD1-A51C-1B9F-2A25F6C0B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5D72CE12-A060-9C01-A54A-98EAFEC6F1A2}"/>
              </a:ext>
            </a:extLst>
          </p:cNvPr>
          <p:cNvSpPr/>
          <p:nvPr/>
        </p:nvSpPr>
        <p:spPr>
          <a:xfrm rot="6011159">
            <a:off x="7670869" y="3439603"/>
            <a:ext cx="604141" cy="36979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39896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84B010EE-2B28-D15D-7DD4-C8C5F91896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EC84285A-4E5D-99E8-1176-98A23BAE157C}"/>
              </a:ext>
            </a:extLst>
          </p:cNvPr>
          <p:cNvGrpSpPr/>
          <p:nvPr/>
        </p:nvGrpSpPr>
        <p:grpSpPr>
          <a:xfrm rot="-5400000">
            <a:off x="7995410" y="2512212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38729E9D-C29F-BE21-C916-2FE4F8404756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0D625D20-1225-8D39-5334-198A04831668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E9D85A61-2F9D-AA62-13DE-9DE13470D896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5F401330-7733-E00D-9B58-4CD278C07F07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AF9145A5-093C-A02E-6B52-EDA9C93CA077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8DD5787A-AC34-D62F-93F2-67CE14F1A13F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0CDE3C73-31CE-94A9-DEEB-267C23FBF42B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8F9E2ADD-236A-0F8C-87E3-E706A09396F3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FA147A11-4FC8-0F90-6D01-0AC18896D11C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C59B1138-1485-DE90-9B7D-95201F33DBED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29416FDB-DD3A-256E-F7E0-88371B048CD8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0CF777F3-81BB-48DB-76EB-B86D88DB478C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2D68E968-8A99-8CE4-B179-88836F2F49BA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A1BF8A65-DFD2-7325-12F5-645094BE246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998C500A-26BE-E385-B529-4F046378E40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75045EC1-0C88-CA2E-1DA0-C4FFF12894DE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374B6DB3-F318-FFC5-8D0F-9AB8BD450622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3A8C94EE-7BB3-2D7E-16C3-C134D8C223FC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C2FE73FD-CF5B-AA0E-3C1B-C94EB24E2CDD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CC1B223D-263B-53C0-24DC-5513D5E5C13F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F5018507-A920-14FF-5A3A-E78EFC1D0B56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88274CCC-FB17-B3D2-F993-EAE74B9DD6E4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5A07D11B-7023-F7A6-8725-2570C8F20BD3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CBA7965D-01CD-11CA-3749-52EDA1DEA0C6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6E9D0151-C865-48B4-7DFA-59D47224A0A9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6E021266-5EAF-4BDF-A796-B3A68E92F511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357A9B23-484A-E710-C1D0-288821E5910B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A4437ADD-DD0C-6DD6-57A7-F8E0D5515D69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DC8023B5-81B7-75CD-3C78-41D08DFC125E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53024CE3-BC31-3AAB-58D7-2E879CF64281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6BAB2A18-7119-5601-4755-9DC51AD14899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FDCD09A7-6E22-62B5-D039-ECF96EDFC783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91ACFF4D-9D55-F724-EE99-65854673845B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80D2E0EF-B55E-38CA-42C9-D56F41DB48E3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629E8EC4-86B8-D3DB-6606-98A618C2C53C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54BA6A79-30CF-D026-5497-4B479D344322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022F6F45-E2F5-CD8F-1CCD-5D5F31C15B10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79CAAE6A-2B69-1A85-0D2A-C39E6944329D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F0FB898C-6B0F-A721-5D49-52BD15815A06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34F232AD-5D55-33B9-655B-CC4E18ABA6C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2EB84346-8E24-6C75-B075-67E2E23CA469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1EEC91CD-FA54-32B6-FC09-C757E42FE2C6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DFFA8331-D761-F682-F713-F21F0F6F82EA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D83CAF2B-80F0-0949-E2F6-DB15C9E0A6E1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65D62B47-66E1-52D9-BE9C-80F55A7F181E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63B5DA11-527E-6102-2B71-F4F8A5D870E9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92C59FB7-9865-CCA6-AA5A-80AFEFA99073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859C1D99-40F5-57F9-BB24-0DE3FE3C6168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CFC2DC5C-9670-DD3D-660A-2F8D88D8FCC5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C3CFCA8B-AC79-68B1-9473-25E00CC0E86D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F0CEC6F2-AB20-D373-471B-2086073C465B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3A358F94-D0D3-CAC8-EA0B-056D8DF81191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8AD3BE81-82BE-832E-C872-0431870FEF73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02FA787B-16C2-4F31-C423-45485394BA73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63526F34-323B-C28A-29A4-E862DCF88FA5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D1365802-E8CD-3DE5-A25E-3489E7EBC228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56E54597-123F-BB40-223B-CC963660694A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4ACA2D24-876C-2FD2-EC58-FA62FB50707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9729" y="532437"/>
            <a:ext cx="8119200" cy="74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Anomaly Report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66C31973-E6E2-F80A-E2F4-972F5BC71C26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86784" y="1664294"/>
            <a:ext cx="5048997" cy="1459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Summarize and present the results of the anomaly detection process in a clear, actionable format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2497;p41">
            <a:extLst>
              <a:ext uri="{FF2B5EF4-FFF2-40B4-BE49-F238E27FC236}">
                <a16:creationId xmlns:a16="http://schemas.microsoft.com/office/drawing/2014/main" id="{3E6D3D88-C6B5-ECC9-12AB-65E6ED61F826}"/>
              </a:ext>
            </a:extLst>
          </p:cNvPr>
          <p:cNvSpPr txBox="1">
            <a:spLocks/>
          </p:cNvSpPr>
          <p:nvPr/>
        </p:nvSpPr>
        <p:spPr>
          <a:xfrm>
            <a:off x="569729" y="1292850"/>
            <a:ext cx="15174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</a:t>
            </a:r>
          </a:p>
        </p:txBody>
      </p:sp>
      <p:sp>
        <p:nvSpPr>
          <p:cNvPr id="11" name="Google Shape;2497;p41">
            <a:extLst>
              <a:ext uri="{FF2B5EF4-FFF2-40B4-BE49-F238E27FC236}">
                <a16:creationId xmlns:a16="http://schemas.microsoft.com/office/drawing/2014/main" id="{EAD28BD5-F5C7-1278-49F4-C05F9E0CCA7E}"/>
              </a:ext>
            </a:extLst>
          </p:cNvPr>
          <p:cNvSpPr txBox="1">
            <a:spLocks/>
          </p:cNvSpPr>
          <p:nvPr/>
        </p:nvSpPr>
        <p:spPr>
          <a:xfrm>
            <a:off x="628505" y="2513564"/>
            <a:ext cx="4512383" cy="4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pPr marL="0" indent="0"/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the Anomaly Report Contains:</a:t>
            </a:r>
          </a:p>
        </p:txBody>
      </p:sp>
      <p:sp>
        <p:nvSpPr>
          <p:cNvPr id="12" name="Google Shape;2499;p41">
            <a:extLst>
              <a:ext uri="{FF2B5EF4-FFF2-40B4-BE49-F238E27FC236}">
                <a16:creationId xmlns:a16="http://schemas.microsoft.com/office/drawing/2014/main" id="{202D3A28-7ECF-50F7-DCFC-E647BE6F8517}"/>
              </a:ext>
            </a:extLst>
          </p:cNvPr>
          <p:cNvSpPr txBox="1">
            <a:spLocks/>
          </p:cNvSpPr>
          <p:nvPr/>
        </p:nvSpPr>
        <p:spPr>
          <a:xfrm>
            <a:off x="721336" y="3004020"/>
            <a:ext cx="7529046" cy="1619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List of detected anomalous nodes.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Node details (article title, community, Deviation Score, etc..)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Summary of anomalous nodes per community, highlighting which communities show more anomalies.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A diagram of a diagram&#10;&#10;AI-generated content may be incorrect.">
            <a:extLst>
              <a:ext uri="{FF2B5EF4-FFF2-40B4-BE49-F238E27FC236}">
                <a16:creationId xmlns:a16="http://schemas.microsoft.com/office/drawing/2014/main" id="{F96A382C-BFD3-0B3E-C732-C04282D59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284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D9B0D817-7029-8246-5BAC-2EFD03E61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44C5C8D5-DCDB-D011-FE72-A2C9B9511F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2848934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Insights and Applications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752CBE54-3BFA-FE69-4597-49D8F062193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C05AC765-5836-9417-474E-6F3AC77AFB07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304CF369-7194-89D6-7512-E7B75C2CC320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C819476C-C22C-BCF8-82B5-F2B0EE3674DB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AF180B01-15F8-548B-951F-78029D995230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A8989549-B552-B791-4828-BAB24E67EF1E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5ACDC846-46C1-E6C5-2C85-555F7021646F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6BFF3C6D-0EA9-FFC8-8A78-312C9D94F60D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C3C976E9-7BAC-8F1E-315F-94522444357D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 descr="A diagram and a light bulb&#10;&#10;AI-generated content may be incorrect.">
            <a:extLst>
              <a:ext uri="{FF2B5EF4-FFF2-40B4-BE49-F238E27FC236}">
                <a16:creationId xmlns:a16="http://schemas.microsoft.com/office/drawing/2014/main" id="{21F80D66-95E2-C6F5-B7E5-CED4F5794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3790" y="1458088"/>
            <a:ext cx="3061433" cy="245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3748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p43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Insights and Applications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26" name="Google Shape;2526;p43"/>
          <p:cNvSpPr txBox="1">
            <a:spLocks noGrp="1"/>
          </p:cNvSpPr>
          <p:nvPr>
            <p:ph type="subTitle" idx="1"/>
          </p:nvPr>
        </p:nvSpPr>
        <p:spPr>
          <a:xfrm>
            <a:off x="547740" y="1766055"/>
            <a:ext cx="3391800" cy="29895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Spectral filtering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uncovers subtle signal disruptions not visible through raw features alone.</a:t>
            </a:r>
          </a:p>
          <a:p>
            <a:pPr marL="400050" indent="-285750">
              <a:buFont typeface="Wingdings" panose="05000000000000000000" pitchFamily="2" charset="2"/>
              <a:buChar char="Ø"/>
            </a:pP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000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Embedding-based clustering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allows flexible, scalable handling of complex graphs.</a:t>
            </a:r>
          </a:p>
          <a:p>
            <a:pPr marL="400050" indent="-285750">
              <a:buFont typeface="Wingdings" panose="05000000000000000000" pitchFamily="2" charset="2"/>
              <a:buChar char="Ø"/>
            </a:pP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000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modular design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(Embedding → Clustering → Filtering) enables adaptability across domains.</a:t>
            </a:r>
          </a:p>
        </p:txBody>
      </p:sp>
      <p:sp>
        <p:nvSpPr>
          <p:cNvPr id="2528" name="Google Shape;2528;p43"/>
          <p:cNvSpPr txBox="1">
            <a:spLocks noGrp="1"/>
          </p:cNvSpPr>
          <p:nvPr>
            <p:ph type="subTitle" idx="3"/>
          </p:nvPr>
        </p:nvSpPr>
        <p:spPr>
          <a:xfrm>
            <a:off x="4107180" y="1792025"/>
            <a:ext cx="4671060" cy="29635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Cybersecurity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Detect suspicious behavior within internal network segments.</a:t>
            </a:r>
          </a:p>
          <a:p>
            <a:pPr marL="400050" indent="-285750">
              <a:buFont typeface="Wingdings" panose="05000000000000000000" pitchFamily="2" charset="2"/>
              <a:buChar char="Ø"/>
            </a:pP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000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Fraud Detection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Identify anomalies in transaction or account networks.</a:t>
            </a:r>
          </a:p>
          <a:p>
            <a:pPr marL="400050" indent="-285750">
              <a:buFont typeface="Wingdings" panose="05000000000000000000" pitchFamily="2" charset="2"/>
              <a:buChar char="Ø"/>
            </a:pP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000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Social Media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Find bots or malicious users based on community dynamics.</a:t>
            </a:r>
          </a:p>
          <a:p>
            <a:pPr marL="400050" indent="-285750">
              <a:buFont typeface="Wingdings" panose="05000000000000000000" pitchFamily="2" charset="2"/>
              <a:buChar char="Ø"/>
            </a:pP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00050" indent="-285750">
              <a:buFont typeface="Wingdings" panose="05000000000000000000" pitchFamily="2" charset="2"/>
              <a:buChar char="Ø"/>
            </a:pPr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Smart Cities / IoT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- Flag malfunctioning or abnormal sensors in smart infrastructure.</a:t>
            </a:r>
          </a:p>
        </p:txBody>
      </p:sp>
      <p:sp>
        <p:nvSpPr>
          <p:cNvPr id="2532" name="Google Shape;2532;p43"/>
          <p:cNvSpPr txBox="1">
            <a:spLocks noGrp="1"/>
          </p:cNvSpPr>
          <p:nvPr>
            <p:ph type="subTitle" idx="7"/>
          </p:nvPr>
        </p:nvSpPr>
        <p:spPr>
          <a:xfrm>
            <a:off x="1561200" y="1305930"/>
            <a:ext cx="1143900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Insights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34" name="Google Shape;2534;p43"/>
          <p:cNvSpPr txBox="1">
            <a:spLocks noGrp="1"/>
          </p:cNvSpPr>
          <p:nvPr>
            <p:ph type="subTitle" idx="9"/>
          </p:nvPr>
        </p:nvSpPr>
        <p:spPr>
          <a:xfrm>
            <a:off x="5549926" y="1303157"/>
            <a:ext cx="1662060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Applications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538" name="Google Shape;2538;p43"/>
          <p:cNvGrpSpPr/>
          <p:nvPr/>
        </p:nvGrpSpPr>
        <p:grpSpPr>
          <a:xfrm rot="-9055757">
            <a:off x="-939184" y="-1699576"/>
            <a:ext cx="3689303" cy="3228132"/>
            <a:chOff x="1067625" y="-1658125"/>
            <a:chExt cx="2887550" cy="2526600"/>
          </a:xfrm>
        </p:grpSpPr>
        <p:sp>
          <p:nvSpPr>
            <p:cNvPr id="2539" name="Google Shape;2539;p4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3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3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3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3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45" name="Google Shape;2545;p43"/>
          <p:cNvCxnSpPr/>
          <p:nvPr/>
        </p:nvCxnSpPr>
        <p:spPr>
          <a:xfrm rot="10800000">
            <a:off x="693693" y="1193641"/>
            <a:ext cx="874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diagram and a light bulb&#10;&#10;AI-generated content may be incorrect.">
            <a:extLst>
              <a:ext uri="{FF2B5EF4-FFF2-40B4-BE49-F238E27FC236}">
                <a16:creationId xmlns:a16="http://schemas.microsoft.com/office/drawing/2014/main" id="{7CC4E8D0-5D55-DC3F-47C9-C30646248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382" y="-8866"/>
            <a:ext cx="1190618" cy="954071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BE9ACBB1-61AE-A2DE-7D5A-B8CFDCCCA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EF363355-D936-AFD0-3424-D4236B562D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5086588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Plan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D795FECC-6077-D781-13A7-06D811B543D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05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AF859772-24D6-C680-1398-689650BC2639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9566DDF9-08FE-7428-8101-2D1C618460A9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71453608-E570-C59A-76E0-4A43B41EEB49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8EFD74E5-116B-28F2-DB7B-E5D0C8A61276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A76BDFDB-1D44-32D1-7FC2-777D892A88EB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FDBF313B-54A6-53A6-1A22-8DA8B241C92F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4301DA96-EF1D-A1CB-4B3E-F83D36D02857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A22535DF-5CBF-91F7-D806-DA255BE674C7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 descr="A computer with gears and checklist&#10;&#10;AI-generated content may be incorrect.">
            <a:extLst>
              <a:ext uri="{FF2B5EF4-FFF2-40B4-BE49-F238E27FC236}">
                <a16:creationId xmlns:a16="http://schemas.microsoft.com/office/drawing/2014/main" id="{E4C4A0DC-F2E6-C432-1EA9-BD4C6DAFA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3523" y="1528787"/>
            <a:ext cx="2470375" cy="247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276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35"/>
          <p:cNvSpPr txBox="1">
            <a:spLocks noGrp="1"/>
          </p:cNvSpPr>
          <p:nvPr>
            <p:ph type="title"/>
          </p:nvPr>
        </p:nvSpPr>
        <p:spPr>
          <a:xfrm>
            <a:off x="3483935" y="197645"/>
            <a:ext cx="217613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Plan</a:t>
            </a:r>
            <a:endParaRPr sz="28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2324" name="Google Shape;2324;p35"/>
          <p:cNvGraphicFramePr/>
          <p:nvPr>
            <p:extLst>
              <p:ext uri="{D42A27DB-BD31-4B8C-83A1-F6EECF244321}">
                <p14:modId xmlns:p14="http://schemas.microsoft.com/office/powerpoint/2010/main" val="1261340045"/>
              </p:ext>
            </p:extLst>
          </p:nvPr>
        </p:nvGraphicFramePr>
        <p:xfrm>
          <a:off x="457200" y="778745"/>
          <a:ext cx="7886700" cy="4268444"/>
        </p:xfrm>
        <a:graphic>
          <a:graphicData uri="http://schemas.openxmlformats.org/drawingml/2006/table">
            <a:tbl>
              <a:tblPr>
                <a:noFill/>
                <a:tableStyleId>{BE2AE965-12F1-4B0A-A488-ABC5CE189C8B}</a:tableStyleId>
              </a:tblPr>
              <a:tblGrid>
                <a:gridCol w="355485">
                  <a:extLst>
                    <a:ext uri="{9D8B030D-6E8A-4147-A177-3AD203B41FA5}">
                      <a16:colId xmlns:a16="http://schemas.microsoft.com/office/drawing/2014/main" val="978598617"/>
                    </a:ext>
                  </a:extLst>
                </a:gridCol>
                <a:gridCol w="27343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423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4557">
                  <a:extLst>
                    <a:ext uri="{9D8B030D-6E8A-4147-A177-3AD203B41FA5}">
                      <a16:colId xmlns:a16="http://schemas.microsoft.com/office/drawing/2014/main" val="1762544545"/>
                    </a:ext>
                  </a:extLst>
                </a:gridCol>
              </a:tblGrid>
              <a:tr h="61099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Expected Results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Test Description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Component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4478347"/>
                  </a:ext>
                </a:extLst>
              </a:tr>
              <a:tr h="7101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1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Clean graph with valid structure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Ensure that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CitationNetwork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 removes duplicates and self-citations and produces the correct node-feature structure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CitationNetwork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1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2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Valid embedding vectors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Verify that the embeddings generated using either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use_gcn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or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use_graphsage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are correctly shaped and non-empty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GraphEmbeddingGenerator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259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3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Embeddings match input size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Ensure the number of embeddings equals the number of nodes provided in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CitationNetwork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GraphEmbeddingGenerator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13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4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Nodes clustered into expected number of groups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Validate that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KMeans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 assigns a cluster label to each node and respects the defined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number_of_clusters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KMeansClustering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767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5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 Mono SemiBold"/>
                        </a:rPr>
                        <a:t>Expanded matrix constructed correctly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 Mono SemiBold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Check that the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construct_expanded_matrix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() method in </a:t>
                      </a: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SpecFProcessor</a:t>
                      </a:r>
                      <a:r>
                        <a:rPr lang="en-US" sz="12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 builds a matrix using the fixed weights defined for edge and community relationships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err="1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Roboto"/>
                        </a:rPr>
                        <a:t>SpecFProcessor</a:t>
                      </a:r>
                      <a:endParaRPr sz="1200" b="1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Picture 1" descr="A computer with gears and checklist&#10;&#10;AI-generated content may be incorrect.">
            <a:extLst>
              <a:ext uri="{FF2B5EF4-FFF2-40B4-BE49-F238E27FC236}">
                <a16:creationId xmlns:a16="http://schemas.microsoft.com/office/drawing/2014/main" id="{2C23AA0B-7EF3-EA24-315A-438CB46AF2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451" y="0"/>
            <a:ext cx="913062" cy="913062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01;p54">
            <a:extLst>
              <a:ext uri="{FF2B5EF4-FFF2-40B4-BE49-F238E27FC236}">
                <a16:creationId xmlns:a16="http://schemas.microsoft.com/office/drawing/2014/main" id="{E42D4304-7AD6-0DF6-2A8E-9777C26F5CB8}"/>
              </a:ext>
            </a:extLst>
          </p:cNvPr>
          <p:cNvSpPr txBox="1">
            <a:spLocks/>
          </p:cNvSpPr>
          <p:nvPr/>
        </p:nvSpPr>
        <p:spPr>
          <a:xfrm>
            <a:off x="2107967" y="1098382"/>
            <a:ext cx="4928065" cy="2946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r>
              <a:rPr lang="en-US" sz="54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Thank You for your attention</a:t>
            </a:r>
            <a:r>
              <a:rPr lang="en-US" sz="54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 Mono"/>
              </a:rPr>
              <a:t> </a:t>
            </a:r>
            <a:r>
              <a:rPr lang="en-US" sz="54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</a:t>
            </a:r>
            <a:endParaRPr lang="en-US" sz="54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Roboto Mono"/>
            </a:endParaRPr>
          </a:p>
          <a:p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 Mono"/>
              </a:rPr>
              <a:t>Shai &amp; Itay</a:t>
            </a:r>
          </a:p>
        </p:txBody>
      </p:sp>
      <p:grpSp>
        <p:nvGrpSpPr>
          <p:cNvPr id="3" name="Google Shape;2365;p39">
            <a:extLst>
              <a:ext uri="{FF2B5EF4-FFF2-40B4-BE49-F238E27FC236}">
                <a16:creationId xmlns:a16="http://schemas.microsoft.com/office/drawing/2014/main" id="{EAD2D772-3031-FB5A-696B-DDD49BAE78E7}"/>
              </a:ext>
            </a:extLst>
          </p:cNvPr>
          <p:cNvGrpSpPr/>
          <p:nvPr/>
        </p:nvGrpSpPr>
        <p:grpSpPr>
          <a:xfrm rot="5400000">
            <a:off x="4781049" y="-1473716"/>
            <a:ext cx="3689134" cy="3227984"/>
            <a:chOff x="1067625" y="-1658125"/>
            <a:chExt cx="2887550" cy="2526600"/>
          </a:xfrm>
        </p:grpSpPr>
        <p:sp>
          <p:nvSpPr>
            <p:cNvPr id="4" name="Google Shape;2366;p39">
              <a:extLst>
                <a:ext uri="{FF2B5EF4-FFF2-40B4-BE49-F238E27FC236}">
                  <a16:creationId xmlns:a16="http://schemas.microsoft.com/office/drawing/2014/main" id="{9286E581-3F4D-4D62-4315-CF7962AD49ED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367;p39">
              <a:extLst>
                <a:ext uri="{FF2B5EF4-FFF2-40B4-BE49-F238E27FC236}">
                  <a16:creationId xmlns:a16="http://schemas.microsoft.com/office/drawing/2014/main" id="{F6BEA08D-C896-E6EB-EE32-5F2A544A38A3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368;p39">
              <a:extLst>
                <a:ext uri="{FF2B5EF4-FFF2-40B4-BE49-F238E27FC236}">
                  <a16:creationId xmlns:a16="http://schemas.microsoft.com/office/drawing/2014/main" id="{0074C7BF-69AB-3FCC-AA95-F35775FE13FA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369;p39">
              <a:extLst>
                <a:ext uri="{FF2B5EF4-FFF2-40B4-BE49-F238E27FC236}">
                  <a16:creationId xmlns:a16="http://schemas.microsoft.com/office/drawing/2014/main" id="{3340E5B2-2114-9353-C48F-BB0511B21DB5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370;p39">
              <a:extLst>
                <a:ext uri="{FF2B5EF4-FFF2-40B4-BE49-F238E27FC236}">
                  <a16:creationId xmlns:a16="http://schemas.microsoft.com/office/drawing/2014/main" id="{8385D875-4999-6340-216E-001D21560463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371;p39">
              <a:extLst>
                <a:ext uri="{FF2B5EF4-FFF2-40B4-BE49-F238E27FC236}">
                  <a16:creationId xmlns:a16="http://schemas.microsoft.com/office/drawing/2014/main" id="{7C0CBAE7-7F04-3A5D-81ED-734849E5F410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/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5086588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Definition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/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/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/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Picture 7" descr="A magnifying glass and gear with a light bulb and a question mark&#10;&#10;AI-generated content may be incorrect.">
            <a:extLst>
              <a:ext uri="{FF2B5EF4-FFF2-40B4-BE49-F238E27FC236}">
                <a16:creationId xmlns:a16="http://schemas.microsoft.com/office/drawing/2014/main" id="{634DFEA2-79D4-12D7-FD05-EE04EA55FB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5957" y="1328925"/>
            <a:ext cx="2670191" cy="26701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p36"/>
          <p:cNvSpPr txBox="1">
            <a:spLocks noGrp="1"/>
          </p:cNvSpPr>
          <p:nvPr>
            <p:ph type="subTitle" idx="1"/>
          </p:nvPr>
        </p:nvSpPr>
        <p:spPr>
          <a:xfrm flipH="1">
            <a:off x="872400" y="1310998"/>
            <a:ext cx="7357200" cy="7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Detecting anomalous nodes in attributed networks based on deviations within their communities.</a:t>
            </a:r>
            <a:endParaRPr lang="en-US" sz="900" dirty="0">
              <a:solidFill>
                <a:srgbClr val="FF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2321;p35">
            <a:extLst>
              <a:ext uri="{FF2B5EF4-FFF2-40B4-BE49-F238E27FC236}">
                <a16:creationId xmlns:a16="http://schemas.microsoft.com/office/drawing/2014/main" id="{365B1D7E-7D6F-4C5D-F0EB-E80790927D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Problem Definition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2330;p36">
            <a:extLst>
              <a:ext uri="{FF2B5EF4-FFF2-40B4-BE49-F238E27FC236}">
                <a16:creationId xmlns:a16="http://schemas.microsoft.com/office/drawing/2014/main" id="{4EEDB914-E96E-5308-5B78-513EA568D29F}"/>
              </a:ext>
            </a:extLst>
          </p:cNvPr>
          <p:cNvSpPr txBox="1">
            <a:spLocks/>
          </p:cNvSpPr>
          <p:nvPr/>
        </p:nvSpPr>
        <p:spPr>
          <a:xfrm flipH="1">
            <a:off x="872398" y="2552345"/>
            <a:ext cx="6754690" cy="2247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Font typeface="Roboto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Scalability: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Efficient methods are needed to handle large networks with high-dimensional data.</a:t>
            </a:r>
          </a:p>
          <a:p>
            <a:pPr>
              <a:buFont typeface="Roboto"/>
              <a:buAutoNum type="arabicPeriod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Roboto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Context-Aware Detection: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Anomalies need to identified based on deviations within local communities, not the entire graph.</a:t>
            </a:r>
          </a:p>
          <a:p>
            <a:pPr>
              <a:buFont typeface="Roboto"/>
              <a:buAutoNum type="arabicPeriod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Roboto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Detecting Smooth Anomalies: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Abrupt signal changes are easy to catch, however subtle deviations are not.</a:t>
            </a:r>
            <a:endParaRPr lang="en-US" sz="1600" dirty="0"/>
          </a:p>
          <a:p>
            <a:pPr>
              <a:buFont typeface="Roboto"/>
              <a:buAutoNum type="arabicPeriod"/>
            </a:pPr>
            <a:endParaRPr lang="en-US" sz="1600" dirty="0"/>
          </a:p>
        </p:txBody>
      </p:sp>
      <p:sp>
        <p:nvSpPr>
          <p:cNvPr id="9" name="Google Shape;2330;p36">
            <a:extLst>
              <a:ext uri="{FF2B5EF4-FFF2-40B4-BE49-F238E27FC236}">
                <a16:creationId xmlns:a16="http://schemas.microsoft.com/office/drawing/2014/main" id="{7F9B7FE5-22DE-E1FC-1EAD-50DD338D66C7}"/>
              </a:ext>
            </a:extLst>
          </p:cNvPr>
          <p:cNvSpPr txBox="1">
            <a:spLocks/>
          </p:cNvSpPr>
          <p:nvPr/>
        </p:nvSpPr>
        <p:spPr>
          <a:xfrm flipH="1">
            <a:off x="872399" y="1974380"/>
            <a:ext cx="2489926" cy="45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14300" indent="0">
              <a:buFont typeface="Roboto"/>
              <a:buNone/>
            </a:pPr>
            <a:r>
              <a:rPr lang="en-US" sz="2000" b="1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CHALLENGES:</a:t>
            </a:r>
          </a:p>
        </p:txBody>
      </p:sp>
      <p:pic>
        <p:nvPicPr>
          <p:cNvPr id="2" name="Picture 1" descr="A magnifying glass and gear with a light bulb and a question mark&#10;&#10;AI-generated content may be incorrect.">
            <a:extLst>
              <a:ext uri="{FF2B5EF4-FFF2-40B4-BE49-F238E27FC236}">
                <a16:creationId xmlns:a16="http://schemas.microsoft.com/office/drawing/2014/main" id="{495687EF-A760-9820-393A-47B576C4F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8600" y="-70220"/>
            <a:ext cx="1295400" cy="1295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58536E84-AC0F-F425-AAFC-D03CB2032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12C68AB5-BB01-2E2B-6964-760889AAA4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5086588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Goal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2F2C304D-45E0-17B2-BEAB-6CD169EC5C4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625C4CCD-6B98-1021-585C-932BF33FD22C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C8091DB5-551A-D7CE-C491-C3A7261E77A8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6ED37A41-7730-1859-04F0-DA3D599752B1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F6AD24DE-3116-836A-EF57-5289FA32AB6B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A7C719EF-F755-129D-F194-8066CBBA85C2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607E4FDE-0694-CEC7-E9CB-A9B64C7764D3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E225DF3B-6B3C-54BC-D9B0-59C0E2D1BECE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6A7BF7A3-30A9-4E8E-3699-75D0680B858B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 descr="A light bulb and target with arrows&#10;&#10;AI-generated content may be incorrect.">
            <a:extLst>
              <a:ext uri="{FF2B5EF4-FFF2-40B4-BE49-F238E27FC236}">
                <a16:creationId xmlns:a16="http://schemas.microsoft.com/office/drawing/2014/main" id="{FEA60445-ED83-B66A-E437-40691E134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022" y="1066852"/>
            <a:ext cx="3009795" cy="300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96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p38"/>
          <p:cNvSpPr txBox="1">
            <a:spLocks noGrp="1"/>
          </p:cNvSpPr>
          <p:nvPr>
            <p:ph type="title"/>
          </p:nvPr>
        </p:nvSpPr>
        <p:spPr>
          <a:xfrm>
            <a:off x="3269969" y="506823"/>
            <a:ext cx="2604061" cy="6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Goal</a:t>
            </a:r>
            <a:endParaRPr b="1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55" name="Google Shape;2355;p38"/>
          <p:cNvSpPr txBox="1">
            <a:spLocks noGrp="1"/>
          </p:cNvSpPr>
          <p:nvPr>
            <p:ph type="body" idx="1"/>
          </p:nvPr>
        </p:nvSpPr>
        <p:spPr>
          <a:xfrm>
            <a:off x="2326888" y="1255148"/>
            <a:ext cx="5076660" cy="890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 a scalable framework for detecting anomalous nodes in attributed graphs with community structure using a spectral filtering-based approach (SpecF).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Google Shape;2354;p38">
            <a:extLst>
              <a:ext uri="{FF2B5EF4-FFF2-40B4-BE49-F238E27FC236}">
                <a16:creationId xmlns:a16="http://schemas.microsoft.com/office/drawing/2014/main" id="{0D784E7D-D9CA-3411-4C62-7549B62FA26D}"/>
              </a:ext>
            </a:extLst>
          </p:cNvPr>
          <p:cNvSpPr txBox="1">
            <a:spLocks/>
          </p:cNvSpPr>
          <p:nvPr/>
        </p:nvSpPr>
        <p:spPr>
          <a:xfrm>
            <a:off x="942612" y="1441003"/>
            <a:ext cx="1595680" cy="518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</a:t>
            </a:r>
            <a:r>
              <a:rPr lang="en-US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en-US" sz="2400" b="1" dirty="0">
              <a:solidFill>
                <a:schemeClr val="accent2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Google Shape;2354;p38">
            <a:extLst>
              <a:ext uri="{FF2B5EF4-FFF2-40B4-BE49-F238E27FC236}">
                <a16:creationId xmlns:a16="http://schemas.microsoft.com/office/drawing/2014/main" id="{B53E3FCD-0A67-0635-B401-19C76FC06067}"/>
              </a:ext>
            </a:extLst>
          </p:cNvPr>
          <p:cNvSpPr txBox="1">
            <a:spLocks/>
          </p:cNvSpPr>
          <p:nvPr/>
        </p:nvSpPr>
        <p:spPr>
          <a:xfrm>
            <a:off x="731208" y="2152854"/>
            <a:ext cx="6040437" cy="518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r>
              <a:rPr lang="en-US" sz="2000" b="1" u="sng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en-US" sz="2400" b="1" u="sng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u="sng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n-US" sz="2400" b="1" u="sng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u="sng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Framework approaches the Problem:</a:t>
            </a:r>
            <a:endParaRPr lang="en-US" sz="2400" b="1" u="sng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Google Shape;2355;p38">
            <a:extLst>
              <a:ext uri="{FF2B5EF4-FFF2-40B4-BE49-F238E27FC236}">
                <a16:creationId xmlns:a16="http://schemas.microsoft.com/office/drawing/2014/main" id="{132A79D0-0B04-9D46-6296-14F9CF78B481}"/>
              </a:ext>
            </a:extLst>
          </p:cNvPr>
          <p:cNvSpPr txBox="1">
            <a:spLocks/>
          </p:cNvSpPr>
          <p:nvPr/>
        </p:nvSpPr>
        <p:spPr>
          <a:xfrm>
            <a:off x="731208" y="2705498"/>
            <a:ext cx="6810820" cy="2228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Roboto"/>
              <a:buChar char="●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42900" indent="-342900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Scalability: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of GCN and GraphSAGE to produce low-dimensional and efficient embeddings.</a:t>
            </a:r>
          </a:p>
          <a:p>
            <a:pPr marL="342900" indent="-342900">
              <a:buClr>
                <a:schemeClr val="dk1"/>
              </a:buClr>
              <a:buSzPts val="1100"/>
              <a:buFont typeface="Arial"/>
              <a:buAutoNum type="arabicPeriod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Context-Aware Detection: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K-means clustering defines communities, enabling local anomaly detection.</a:t>
            </a:r>
          </a:p>
          <a:p>
            <a:pPr marL="342900" indent="-342900">
              <a:buClr>
                <a:schemeClr val="dk1"/>
              </a:buClr>
              <a:buSzPts val="1100"/>
              <a:buFont typeface="Arial"/>
              <a:buAutoNum type="arabicPeriod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Detecting Smooth Anomalies: 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SpecF applies spectral filtering smooth the signal and quantify subtle deviations from community norms.</a:t>
            </a:r>
          </a:p>
        </p:txBody>
      </p:sp>
      <p:pic>
        <p:nvPicPr>
          <p:cNvPr id="2" name="Picture 1" descr="A light bulb and target with arrows&#10;&#10;AI-generated content may be incorrect.">
            <a:extLst>
              <a:ext uri="{FF2B5EF4-FFF2-40B4-BE49-F238E27FC236}">
                <a16:creationId xmlns:a16="http://schemas.microsoft.com/office/drawing/2014/main" id="{B5538CB0-0DAF-7BDB-6962-06C8FB13D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747" y="-279804"/>
            <a:ext cx="1573253" cy="157325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218AE7B3-7EC1-06D8-14B4-50F96513B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14D0C425-C7AA-1B8D-0BC1-0FDEDA29DD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06" y="2860691"/>
            <a:ext cx="5086588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Workflow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18208BE7-E732-8188-8B53-0D0C9A07075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9421609C-B78F-A07A-68A1-F840B3B3FACC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FD7D6182-FF5A-8F58-3AF9-60B4D5747015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DCBB6CB7-3281-2CFA-19C5-50B488240308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AE91F75B-5BA1-2F01-4444-E410C561FC77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1B8E4206-17B7-AA34-1CF0-976668E8AB19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CE31882A-513A-B662-65C9-D8E7C1AA75EB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51AF2DD8-85A5-4249-0F96-CE3F64628DB8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E792E8BF-DB77-11BC-A2E9-F3C6A48C85B3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 descr="A diagram of a diagram&#10;&#10;AI-generated content may be incorrect.">
            <a:extLst>
              <a:ext uri="{FF2B5EF4-FFF2-40B4-BE49-F238E27FC236}">
                <a16:creationId xmlns:a16="http://schemas.microsoft.com/office/drawing/2014/main" id="{656E72BD-9565-3C18-622B-99BD68A6B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363" y="1030363"/>
            <a:ext cx="3082773" cy="308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168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1" name="Google Shape;2381;p40"/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E439EDE8-4F6A-41A9-78DE-84F43AF74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836" y="109194"/>
            <a:ext cx="8078327" cy="4925112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434B78DB-2654-CC8E-CB08-C0F4A14DC754}"/>
              </a:ext>
            </a:extLst>
          </p:cNvPr>
          <p:cNvSpPr/>
          <p:nvPr/>
        </p:nvSpPr>
        <p:spPr>
          <a:xfrm rot="2645513">
            <a:off x="690928" y="213711"/>
            <a:ext cx="408709" cy="2674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42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Preprocessing</a:t>
            </a:r>
          </a:p>
        </p:txBody>
      </p:sp>
      <p:sp>
        <p:nvSpPr>
          <p:cNvPr id="2511" name="Google Shape;2511;p42"/>
          <p:cNvSpPr txBox="1">
            <a:spLocks noGrp="1"/>
          </p:cNvSpPr>
          <p:nvPr>
            <p:ph type="subTitle" idx="1"/>
          </p:nvPr>
        </p:nvSpPr>
        <p:spPr>
          <a:xfrm>
            <a:off x="940894" y="1633275"/>
            <a:ext cx="134014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Purpose: 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12" name="Google Shape;2512;p42"/>
          <p:cNvSpPr txBox="1">
            <a:spLocks noGrp="1"/>
          </p:cNvSpPr>
          <p:nvPr>
            <p:ph type="subTitle" idx="2"/>
          </p:nvPr>
        </p:nvSpPr>
        <p:spPr>
          <a:xfrm>
            <a:off x="933810" y="2129774"/>
            <a:ext cx="3477900" cy="17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Transform raw article data into a structured, noise-free format suitable for graph embedding using GCN/GraphSAGE, clustering using K-means, and anomaly detection using SpecF.</a:t>
            </a:r>
            <a:endParaRPr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17" name="Google Shape;2517;p42"/>
          <p:cNvSpPr txBox="1">
            <a:spLocks noGrp="1"/>
          </p:cNvSpPr>
          <p:nvPr>
            <p:ph type="subTitle" idx="7"/>
          </p:nvPr>
        </p:nvSpPr>
        <p:spPr>
          <a:xfrm>
            <a:off x="4888900" y="1633275"/>
            <a:ext cx="940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Steps:</a:t>
            </a:r>
            <a:endParaRPr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520" name="Google Shape;2520;p42"/>
          <p:cNvCxnSpPr/>
          <p:nvPr/>
        </p:nvCxnSpPr>
        <p:spPr>
          <a:xfrm>
            <a:off x="4419580" y="2581200"/>
            <a:ext cx="0" cy="25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1497CE5-3BEC-7691-6D94-580D22BFEF08}"/>
              </a:ext>
            </a:extLst>
          </p:cNvPr>
          <p:cNvSpPr txBox="1"/>
          <p:nvPr/>
        </p:nvSpPr>
        <p:spPr>
          <a:xfrm>
            <a:off x="4888900" y="2245028"/>
            <a:ext cx="3278761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Collect articles metadata</a:t>
            </a: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endParaRPr lang="en-US" sz="1600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Build the Graph</a:t>
            </a: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Clean the Graph</a:t>
            </a: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 Node Features - Bag of words</a:t>
            </a:r>
          </a:p>
          <a:p>
            <a:pPr marL="285750" indent="-285750">
              <a:buClr>
                <a:schemeClr val="bg1">
                  <a:lumMod val="10000"/>
                </a:schemeClr>
              </a:buClr>
              <a:buFont typeface="Wingdings" panose="05000000000000000000" pitchFamily="2" charset="2"/>
              <a:buChar char="v"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63241037-9947-E36D-5BCE-AB27F029D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189" y="-323850"/>
            <a:ext cx="1541386" cy="154138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etwork Connections Style Pitch Deck by Slidesgo">
  <a:themeElements>
    <a:clrScheme name="Simple Light">
      <a:dk1>
        <a:srgbClr val="363636"/>
      </a:dk1>
      <a:lt1>
        <a:srgbClr val="F3F3F2"/>
      </a:lt1>
      <a:dk2>
        <a:srgbClr val="C9DAF8"/>
      </a:dk2>
      <a:lt2>
        <a:srgbClr val="A2B5D6"/>
      </a:lt2>
      <a:accent1>
        <a:srgbClr val="AABBC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11365</TotalTime>
  <Words>1165</Words>
  <Application>Microsoft Office PowerPoint</Application>
  <PresentationFormat>On-screen Show (16:9)</PresentationFormat>
  <Paragraphs>182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Roboto Mono Medium</vt:lpstr>
      <vt:lpstr>Calibri</vt:lpstr>
      <vt:lpstr>Zen Antique</vt:lpstr>
      <vt:lpstr>Roboto</vt:lpstr>
      <vt:lpstr>Calibri Light</vt:lpstr>
      <vt:lpstr>Roboto Mono SemiBold</vt:lpstr>
      <vt:lpstr>Bebas Neue</vt:lpstr>
      <vt:lpstr>Roboto Mono</vt:lpstr>
      <vt:lpstr>Arial</vt:lpstr>
      <vt:lpstr>Wingdings</vt:lpstr>
      <vt:lpstr>Arimo</vt:lpstr>
      <vt:lpstr>Network Connections Style Pitch Deck by Slidesgo</vt:lpstr>
      <vt:lpstr>Spectral Filtering for Community-Based Anomaly Detection in Attributed Graphs Capstone Project Phase A - 61998 25-2-R-11</vt:lpstr>
      <vt:lpstr>Table of contents</vt:lpstr>
      <vt:lpstr>Problem Definition</vt:lpstr>
      <vt:lpstr>Problem Definition</vt:lpstr>
      <vt:lpstr>Project Goal</vt:lpstr>
      <vt:lpstr>Project Goal</vt:lpstr>
      <vt:lpstr>Workflow</vt:lpstr>
      <vt:lpstr>PowerPoint Presentation</vt:lpstr>
      <vt:lpstr>Data Preprocessing</vt:lpstr>
      <vt:lpstr>PowerPoint Presentation</vt:lpstr>
      <vt:lpstr>Graph Embedding with GCN</vt:lpstr>
      <vt:lpstr>Graph Embedding with GCN</vt:lpstr>
      <vt:lpstr>Graph Embedding with GraphSAGE</vt:lpstr>
      <vt:lpstr>Graph Embedding with GraphSAGE</vt:lpstr>
      <vt:lpstr>PowerPoint Presentation</vt:lpstr>
      <vt:lpstr>K-Means Clustering</vt:lpstr>
      <vt:lpstr>K-Means Clustering</vt:lpstr>
      <vt:lpstr>PowerPoint Presentation</vt:lpstr>
      <vt:lpstr>Signal Generation</vt:lpstr>
      <vt:lpstr>Anomaly Injection</vt:lpstr>
      <vt:lpstr>PowerPoint Presentation</vt:lpstr>
      <vt:lpstr>SpecF – Spectral Filtering for Anomaly Detection</vt:lpstr>
      <vt:lpstr>PowerPoint Presentation</vt:lpstr>
      <vt:lpstr>Anomaly Report</vt:lpstr>
      <vt:lpstr>Insights and Applications</vt:lpstr>
      <vt:lpstr>Insights and Applications</vt:lpstr>
      <vt:lpstr>Testing Plan</vt:lpstr>
      <vt:lpstr>Testing Plan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Shai Yosef</dc:creator>
  <cp:lastModifiedBy>שי יוסף</cp:lastModifiedBy>
  <cp:revision>47</cp:revision>
  <dcterms:modified xsi:type="dcterms:W3CDTF">2025-07-13T11:29:50Z</dcterms:modified>
</cp:coreProperties>
</file>